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867" r:id="rId3"/>
    <p:sldId id="728" r:id="rId4"/>
    <p:sldId id="846" r:id="rId5"/>
    <p:sldId id="868" r:id="rId6"/>
    <p:sldId id="820" r:id="rId7"/>
    <p:sldId id="821" r:id="rId8"/>
    <p:sldId id="869" r:id="rId9"/>
    <p:sldId id="849" r:id="rId10"/>
    <p:sldId id="870" r:id="rId11"/>
    <p:sldId id="851" r:id="rId12"/>
    <p:sldId id="830" r:id="rId13"/>
    <p:sldId id="831" r:id="rId14"/>
    <p:sldId id="852" r:id="rId15"/>
    <p:sldId id="853" r:id="rId16"/>
    <p:sldId id="854" r:id="rId17"/>
    <p:sldId id="855" r:id="rId18"/>
    <p:sldId id="856" r:id="rId19"/>
    <p:sldId id="871" r:id="rId20"/>
    <p:sldId id="872" r:id="rId21"/>
    <p:sldId id="857" r:id="rId22"/>
    <p:sldId id="858" r:id="rId23"/>
    <p:sldId id="861" r:id="rId24"/>
    <p:sldId id="862" r:id="rId25"/>
    <p:sldId id="863" r:id="rId26"/>
    <p:sldId id="864" r:id="rId27"/>
    <p:sldId id="707" r:id="rId28"/>
    <p:sldId id="718" r:id="rId29"/>
    <p:sldId id="724" r:id="rId30"/>
    <p:sldId id="717" r:id="rId31"/>
    <p:sldId id="719" r:id="rId32"/>
    <p:sldId id="720" r:id="rId33"/>
    <p:sldId id="875" r:id="rId34"/>
    <p:sldId id="873" r:id="rId35"/>
    <p:sldId id="920" r:id="rId36"/>
    <p:sldId id="931" r:id="rId37"/>
    <p:sldId id="922" r:id="rId38"/>
    <p:sldId id="923" r:id="rId39"/>
    <p:sldId id="924" r:id="rId40"/>
    <p:sldId id="925" r:id="rId41"/>
    <p:sldId id="926" r:id="rId42"/>
    <p:sldId id="932" r:id="rId43"/>
    <p:sldId id="927" r:id="rId44"/>
    <p:sldId id="933" r:id="rId45"/>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p:cViewPr varScale="1">
        <p:scale>
          <a:sx n="106" d="100"/>
          <a:sy n="106" d="100"/>
        </p:scale>
        <p:origin x="1800" y="176"/>
      </p:cViewPr>
      <p:guideLst>
        <p:guide orient="horz" pos="2160"/>
        <p:guide pos="2880"/>
      </p:guideLst>
    </p:cSldViewPr>
  </p:slideViewPr>
  <p:outlineViewPr>
    <p:cViewPr>
      <p:scale>
        <a:sx n="33" d="100"/>
        <a:sy n="33" d="100"/>
      </p:scale>
      <p:origin x="0" y="-14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1D09-B048-4B4C-B60E-7C6E2F77974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50B9079E-8CA2-4341-80E6-9BAE7D6BE267}"/>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D8EBA19-FE61-7448-9F5D-80EB5B0EE6D5}" type="datetimeFigureOut">
              <a:rPr lang="en-US" altLang="en-US"/>
              <a:pPr>
                <a:defRPr/>
              </a:pPr>
              <a:t>4/1/20</a:t>
            </a:fld>
            <a:endParaRPr lang="en-US" altLang="en-US"/>
          </a:p>
        </p:txBody>
      </p:sp>
      <p:sp>
        <p:nvSpPr>
          <p:cNvPr id="4" name="Slide Image Placeholder 3">
            <a:extLst>
              <a:ext uri="{FF2B5EF4-FFF2-40B4-BE49-F238E27FC236}">
                <a16:creationId xmlns:a16="http://schemas.microsoft.com/office/drawing/2014/main" id="{3D8704AD-08D3-A348-99AF-4CB749651966}"/>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FD3E95-D11A-034C-8A9C-CAA266242333}"/>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2C5B3-3401-F648-AB5F-07A2C6DF3D46}"/>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0CB604E-EC08-5046-9A78-13C2D1B5A155}"/>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AEEBED-D4C0-5941-9E47-D41FCBD2C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FB3B1A-2E93-0B47-9779-777C2B118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701F37A-D96D-7341-B67E-2F08C14E0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9DA4062-39B1-C74A-B77A-4E353878A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0051A1-DE67-1845-AC3D-C6300DDB2AB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D55B7ADC-7B8A-5B48-866F-122F21ED32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Rectangle 3">
            <a:extLst>
              <a:ext uri="{FF2B5EF4-FFF2-40B4-BE49-F238E27FC236}">
                <a16:creationId xmlns:a16="http://schemas.microsoft.com/office/drawing/2014/main" id="{87B07598-968A-6A48-B1FC-878212E4234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25200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2EE9F8A6-5283-C649-9B91-18A0892C33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Rectangle 3">
            <a:extLst>
              <a:ext uri="{FF2B5EF4-FFF2-40B4-BE49-F238E27FC236}">
                <a16:creationId xmlns:a16="http://schemas.microsoft.com/office/drawing/2014/main" id="{F5328BD3-F935-D14C-B891-A23E9B616F8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54732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D905E8A-143D-4B43-A693-B890D2E66B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Rectangle 3">
            <a:extLst>
              <a:ext uri="{FF2B5EF4-FFF2-40B4-BE49-F238E27FC236}">
                <a16:creationId xmlns:a16="http://schemas.microsoft.com/office/drawing/2014/main" id="{6DDC4CB2-C1AF-3049-92A1-856153F99685}"/>
              </a:ext>
            </a:extLst>
          </p:cNvPr>
          <p:cNvSpPr>
            <a:spLocks noGrp="1" noChangeArrowheads="1"/>
          </p:cNvSpPr>
          <p:nvPr>
            <p:ph type="body" idx="1"/>
          </p:nvPr>
        </p:nvSpPr>
        <p:spPr bwMode="auto">
          <a:xfrm>
            <a:off x="1219200" y="3257550"/>
            <a:ext cx="67056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09679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6730AEA0-D708-714C-A30E-D586C80D8E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Rectangle 3">
            <a:extLst>
              <a:ext uri="{FF2B5EF4-FFF2-40B4-BE49-F238E27FC236}">
                <a16:creationId xmlns:a16="http://schemas.microsoft.com/office/drawing/2014/main" id="{635452B0-513A-1A4A-8A57-758FB98D24E5}"/>
              </a:ext>
            </a:extLst>
          </p:cNvPr>
          <p:cNvSpPr>
            <a:spLocks noGrp="1" noChangeArrowheads="1"/>
          </p:cNvSpPr>
          <p:nvPr>
            <p:ph type="body" idx="1"/>
          </p:nvPr>
        </p:nvSpPr>
        <p:spPr bwMode="auto">
          <a:xfrm>
            <a:off x="1219200" y="3257550"/>
            <a:ext cx="67056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4464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0C5A11-FC23-A04B-89F8-B2C201719ECC}"/>
              </a:ext>
            </a:extLst>
          </p:cNvPr>
          <p:cNvSpPr>
            <a:spLocks noGrp="1"/>
          </p:cNvSpPr>
          <p:nvPr>
            <p:ph type="dt" sz="half" idx="10"/>
          </p:nvPr>
        </p:nvSpPr>
        <p:spPr/>
        <p:txBody>
          <a:bodyPr/>
          <a:lstStyle>
            <a:lvl1pPr>
              <a:defRPr/>
            </a:lvl1pPr>
          </a:lstStyle>
          <a:p>
            <a:pPr>
              <a:defRPr/>
            </a:pPr>
            <a:fld id="{3C88AE03-A390-FF4C-92F5-4956CA62C2E4}" type="datetimeFigureOut">
              <a:rPr lang="en-US" altLang="en-US"/>
              <a:pPr>
                <a:defRPr/>
              </a:pPr>
              <a:t>4/1/20</a:t>
            </a:fld>
            <a:endParaRPr lang="en-US" altLang="en-US"/>
          </a:p>
        </p:txBody>
      </p:sp>
      <p:sp>
        <p:nvSpPr>
          <p:cNvPr id="5" name="Footer Placeholder 4">
            <a:extLst>
              <a:ext uri="{FF2B5EF4-FFF2-40B4-BE49-F238E27FC236}">
                <a16:creationId xmlns:a16="http://schemas.microsoft.com/office/drawing/2014/main" id="{2B807664-B085-644E-8BB1-A7DF8B50C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1F889-F5B2-D74B-95E2-B1787EC0C294}"/>
              </a:ext>
            </a:extLst>
          </p:cNvPr>
          <p:cNvSpPr>
            <a:spLocks noGrp="1"/>
          </p:cNvSpPr>
          <p:nvPr>
            <p:ph type="sldNum" sz="quarter" idx="12"/>
          </p:nvPr>
        </p:nvSpPr>
        <p:spPr/>
        <p:txBody>
          <a:bodyPr/>
          <a:lstStyle>
            <a:lvl1pPr>
              <a:defRPr/>
            </a:lvl1pPr>
          </a:lstStyle>
          <a:p>
            <a:pPr>
              <a:defRPr/>
            </a:pPr>
            <a:fld id="{6E0F37E7-33D0-4C4E-B75E-3AD6FD04DF6C}" type="slidenum">
              <a:rPr lang="en-US" altLang="en-US"/>
              <a:pPr>
                <a:defRPr/>
              </a:pPr>
              <a:t>‹#›</a:t>
            </a:fld>
            <a:endParaRPr lang="en-US" altLang="en-US"/>
          </a:p>
        </p:txBody>
      </p:sp>
    </p:spTree>
    <p:extLst>
      <p:ext uri="{BB962C8B-B14F-4D97-AF65-F5344CB8AC3E}">
        <p14:creationId xmlns:p14="http://schemas.microsoft.com/office/powerpoint/2010/main" val="20205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39DA-006F-8842-A0BB-21B5815EBA14}"/>
              </a:ext>
            </a:extLst>
          </p:cNvPr>
          <p:cNvSpPr>
            <a:spLocks noGrp="1"/>
          </p:cNvSpPr>
          <p:nvPr>
            <p:ph type="dt" sz="half" idx="10"/>
          </p:nvPr>
        </p:nvSpPr>
        <p:spPr/>
        <p:txBody>
          <a:bodyPr/>
          <a:lstStyle>
            <a:lvl1pPr>
              <a:defRPr/>
            </a:lvl1pPr>
          </a:lstStyle>
          <a:p>
            <a:pPr>
              <a:defRPr/>
            </a:pPr>
            <a:fld id="{ABC7539D-06E6-7748-9BA4-D22567E02F06}" type="datetimeFigureOut">
              <a:rPr lang="en-US" altLang="en-US"/>
              <a:pPr>
                <a:defRPr/>
              </a:pPr>
              <a:t>4/1/20</a:t>
            </a:fld>
            <a:endParaRPr lang="en-US" altLang="en-US"/>
          </a:p>
        </p:txBody>
      </p:sp>
      <p:sp>
        <p:nvSpPr>
          <p:cNvPr id="5" name="Footer Placeholder 4">
            <a:extLst>
              <a:ext uri="{FF2B5EF4-FFF2-40B4-BE49-F238E27FC236}">
                <a16:creationId xmlns:a16="http://schemas.microsoft.com/office/drawing/2014/main" id="{8A72349C-52E1-BE40-B359-313D3A990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041172-E479-0843-B803-587F7C945B90}"/>
              </a:ext>
            </a:extLst>
          </p:cNvPr>
          <p:cNvSpPr>
            <a:spLocks noGrp="1"/>
          </p:cNvSpPr>
          <p:nvPr>
            <p:ph type="sldNum" sz="quarter" idx="12"/>
          </p:nvPr>
        </p:nvSpPr>
        <p:spPr/>
        <p:txBody>
          <a:bodyPr/>
          <a:lstStyle>
            <a:lvl1pPr>
              <a:defRPr/>
            </a:lvl1pPr>
          </a:lstStyle>
          <a:p>
            <a:pPr>
              <a:defRPr/>
            </a:pPr>
            <a:fld id="{08B5F56E-F111-8244-8DC6-814EB4A213EA}" type="slidenum">
              <a:rPr lang="en-US" altLang="en-US"/>
              <a:pPr>
                <a:defRPr/>
              </a:pPr>
              <a:t>‹#›</a:t>
            </a:fld>
            <a:endParaRPr lang="en-US" altLang="en-US"/>
          </a:p>
        </p:txBody>
      </p:sp>
    </p:spTree>
    <p:extLst>
      <p:ext uri="{BB962C8B-B14F-4D97-AF65-F5344CB8AC3E}">
        <p14:creationId xmlns:p14="http://schemas.microsoft.com/office/powerpoint/2010/main" val="33665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B255-0CC7-8147-BAEB-C09CB3D3E68B}"/>
              </a:ext>
            </a:extLst>
          </p:cNvPr>
          <p:cNvSpPr>
            <a:spLocks noGrp="1"/>
          </p:cNvSpPr>
          <p:nvPr>
            <p:ph type="dt" sz="half" idx="10"/>
          </p:nvPr>
        </p:nvSpPr>
        <p:spPr/>
        <p:txBody>
          <a:bodyPr/>
          <a:lstStyle>
            <a:lvl1pPr>
              <a:defRPr/>
            </a:lvl1pPr>
          </a:lstStyle>
          <a:p>
            <a:pPr>
              <a:defRPr/>
            </a:pPr>
            <a:fld id="{DB002B6C-B476-9B40-897B-845FF8AA2FE3}" type="datetimeFigureOut">
              <a:rPr lang="en-US" altLang="en-US"/>
              <a:pPr>
                <a:defRPr/>
              </a:pPr>
              <a:t>4/1/20</a:t>
            </a:fld>
            <a:endParaRPr lang="en-US" altLang="en-US"/>
          </a:p>
        </p:txBody>
      </p:sp>
      <p:sp>
        <p:nvSpPr>
          <p:cNvPr id="5" name="Footer Placeholder 4">
            <a:extLst>
              <a:ext uri="{FF2B5EF4-FFF2-40B4-BE49-F238E27FC236}">
                <a16:creationId xmlns:a16="http://schemas.microsoft.com/office/drawing/2014/main" id="{F6DEF28B-9195-024D-B07E-5FE20111F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4E9EC-AD2E-844E-A34D-B3E762A75E49}"/>
              </a:ext>
            </a:extLst>
          </p:cNvPr>
          <p:cNvSpPr>
            <a:spLocks noGrp="1"/>
          </p:cNvSpPr>
          <p:nvPr>
            <p:ph type="sldNum" sz="quarter" idx="12"/>
          </p:nvPr>
        </p:nvSpPr>
        <p:spPr/>
        <p:txBody>
          <a:bodyPr/>
          <a:lstStyle>
            <a:lvl1pPr>
              <a:defRPr/>
            </a:lvl1pPr>
          </a:lstStyle>
          <a:p>
            <a:pPr>
              <a:defRPr/>
            </a:pPr>
            <a:fld id="{D2854D29-AE09-5C40-88DA-D06B3A6466F2}" type="slidenum">
              <a:rPr lang="en-US" altLang="en-US"/>
              <a:pPr>
                <a:defRPr/>
              </a:pPr>
              <a:t>‹#›</a:t>
            </a:fld>
            <a:endParaRPr lang="en-US" altLang="en-US"/>
          </a:p>
        </p:txBody>
      </p:sp>
    </p:spTree>
    <p:extLst>
      <p:ext uri="{BB962C8B-B14F-4D97-AF65-F5344CB8AC3E}">
        <p14:creationId xmlns:p14="http://schemas.microsoft.com/office/powerpoint/2010/main" val="38074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DF199-7BCD-A84F-AD13-D2165968C8DB}"/>
              </a:ext>
            </a:extLst>
          </p:cNvPr>
          <p:cNvSpPr>
            <a:spLocks noGrp="1"/>
          </p:cNvSpPr>
          <p:nvPr>
            <p:ph type="dt" sz="half" idx="10"/>
          </p:nvPr>
        </p:nvSpPr>
        <p:spPr/>
        <p:txBody>
          <a:bodyPr/>
          <a:lstStyle>
            <a:lvl1pPr>
              <a:defRPr/>
            </a:lvl1pPr>
          </a:lstStyle>
          <a:p>
            <a:pPr>
              <a:defRPr/>
            </a:pPr>
            <a:fld id="{DD0683B9-7E06-EB44-8ABC-0009BD58B4AF}" type="datetimeFigureOut">
              <a:rPr lang="en-US" altLang="en-US"/>
              <a:pPr>
                <a:defRPr/>
              </a:pPr>
              <a:t>4/1/20</a:t>
            </a:fld>
            <a:endParaRPr lang="en-US" altLang="en-US"/>
          </a:p>
        </p:txBody>
      </p:sp>
      <p:sp>
        <p:nvSpPr>
          <p:cNvPr id="5" name="Footer Placeholder 4">
            <a:extLst>
              <a:ext uri="{FF2B5EF4-FFF2-40B4-BE49-F238E27FC236}">
                <a16:creationId xmlns:a16="http://schemas.microsoft.com/office/drawing/2014/main" id="{AB7AFA6F-9F17-9044-BBE8-7AA813137B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99EA7-F5D2-174D-B4B5-E6FEB94BB1BE}"/>
              </a:ext>
            </a:extLst>
          </p:cNvPr>
          <p:cNvSpPr>
            <a:spLocks noGrp="1"/>
          </p:cNvSpPr>
          <p:nvPr>
            <p:ph type="sldNum" sz="quarter" idx="12"/>
          </p:nvPr>
        </p:nvSpPr>
        <p:spPr/>
        <p:txBody>
          <a:bodyPr/>
          <a:lstStyle>
            <a:lvl1pPr>
              <a:defRPr/>
            </a:lvl1pPr>
          </a:lstStyle>
          <a:p>
            <a:pPr>
              <a:defRPr/>
            </a:pPr>
            <a:fld id="{4174A871-0CF1-5745-80C5-3941533FDD63}" type="slidenum">
              <a:rPr lang="en-US" altLang="en-US"/>
              <a:pPr>
                <a:defRPr/>
              </a:pPr>
              <a:t>‹#›</a:t>
            </a:fld>
            <a:endParaRPr lang="en-US" altLang="en-US"/>
          </a:p>
        </p:txBody>
      </p:sp>
    </p:spTree>
    <p:extLst>
      <p:ext uri="{BB962C8B-B14F-4D97-AF65-F5344CB8AC3E}">
        <p14:creationId xmlns:p14="http://schemas.microsoft.com/office/powerpoint/2010/main" val="13736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D089-8104-7B43-A3BB-DFAF243C2863}"/>
              </a:ext>
            </a:extLst>
          </p:cNvPr>
          <p:cNvSpPr>
            <a:spLocks noGrp="1"/>
          </p:cNvSpPr>
          <p:nvPr>
            <p:ph type="dt" sz="half" idx="10"/>
          </p:nvPr>
        </p:nvSpPr>
        <p:spPr/>
        <p:txBody>
          <a:bodyPr/>
          <a:lstStyle>
            <a:lvl1pPr>
              <a:defRPr/>
            </a:lvl1pPr>
          </a:lstStyle>
          <a:p>
            <a:pPr>
              <a:defRPr/>
            </a:pPr>
            <a:fld id="{1C2E46F8-C5BF-724E-A54D-AB27584BAF2F}" type="datetimeFigureOut">
              <a:rPr lang="en-US" altLang="en-US"/>
              <a:pPr>
                <a:defRPr/>
              </a:pPr>
              <a:t>4/1/20</a:t>
            </a:fld>
            <a:endParaRPr lang="en-US" altLang="en-US"/>
          </a:p>
        </p:txBody>
      </p:sp>
      <p:sp>
        <p:nvSpPr>
          <p:cNvPr id="5" name="Footer Placeholder 4">
            <a:extLst>
              <a:ext uri="{FF2B5EF4-FFF2-40B4-BE49-F238E27FC236}">
                <a16:creationId xmlns:a16="http://schemas.microsoft.com/office/drawing/2014/main" id="{47B08B93-BD6A-9441-B5BA-A1A905B23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B8CEC2-1380-7249-BFF0-85B075D4EDC9}"/>
              </a:ext>
            </a:extLst>
          </p:cNvPr>
          <p:cNvSpPr>
            <a:spLocks noGrp="1"/>
          </p:cNvSpPr>
          <p:nvPr>
            <p:ph type="sldNum" sz="quarter" idx="12"/>
          </p:nvPr>
        </p:nvSpPr>
        <p:spPr/>
        <p:txBody>
          <a:bodyPr/>
          <a:lstStyle>
            <a:lvl1pPr>
              <a:defRPr/>
            </a:lvl1pPr>
          </a:lstStyle>
          <a:p>
            <a:pPr>
              <a:defRPr/>
            </a:pPr>
            <a:fld id="{BA794AD9-D9F2-3D45-BB6F-4DD5C114B4D3}" type="slidenum">
              <a:rPr lang="en-US" altLang="en-US"/>
              <a:pPr>
                <a:defRPr/>
              </a:pPr>
              <a:t>‹#›</a:t>
            </a:fld>
            <a:endParaRPr lang="en-US" altLang="en-US"/>
          </a:p>
        </p:txBody>
      </p:sp>
    </p:spTree>
    <p:extLst>
      <p:ext uri="{BB962C8B-B14F-4D97-AF65-F5344CB8AC3E}">
        <p14:creationId xmlns:p14="http://schemas.microsoft.com/office/powerpoint/2010/main" val="27463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C820B2-98C1-484A-BCA8-1F9B96C2597F}"/>
              </a:ext>
            </a:extLst>
          </p:cNvPr>
          <p:cNvSpPr>
            <a:spLocks noGrp="1"/>
          </p:cNvSpPr>
          <p:nvPr>
            <p:ph type="dt" sz="half" idx="10"/>
          </p:nvPr>
        </p:nvSpPr>
        <p:spPr/>
        <p:txBody>
          <a:bodyPr/>
          <a:lstStyle>
            <a:lvl1pPr>
              <a:defRPr/>
            </a:lvl1pPr>
          </a:lstStyle>
          <a:p>
            <a:pPr>
              <a:defRPr/>
            </a:pPr>
            <a:fld id="{4C576043-8BF4-8049-8FE6-AFC591F10103}" type="datetimeFigureOut">
              <a:rPr lang="en-US" altLang="en-US"/>
              <a:pPr>
                <a:defRPr/>
              </a:pPr>
              <a:t>4/1/20</a:t>
            </a:fld>
            <a:endParaRPr lang="en-US" altLang="en-US"/>
          </a:p>
        </p:txBody>
      </p:sp>
      <p:sp>
        <p:nvSpPr>
          <p:cNvPr id="6" name="Footer Placeholder 4">
            <a:extLst>
              <a:ext uri="{FF2B5EF4-FFF2-40B4-BE49-F238E27FC236}">
                <a16:creationId xmlns:a16="http://schemas.microsoft.com/office/drawing/2014/main" id="{0A50523E-3E26-2E4E-9720-B2A7AA79B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253D0-09E9-FC41-B415-7848E8FBBAEF}"/>
              </a:ext>
            </a:extLst>
          </p:cNvPr>
          <p:cNvSpPr>
            <a:spLocks noGrp="1"/>
          </p:cNvSpPr>
          <p:nvPr>
            <p:ph type="sldNum" sz="quarter" idx="12"/>
          </p:nvPr>
        </p:nvSpPr>
        <p:spPr/>
        <p:txBody>
          <a:bodyPr/>
          <a:lstStyle>
            <a:lvl1pPr>
              <a:defRPr/>
            </a:lvl1pPr>
          </a:lstStyle>
          <a:p>
            <a:pPr>
              <a:defRPr/>
            </a:pPr>
            <a:fld id="{8F03BBE2-F47F-D74E-A2A4-1F6890250382}" type="slidenum">
              <a:rPr lang="en-US" altLang="en-US"/>
              <a:pPr>
                <a:defRPr/>
              </a:pPr>
              <a:t>‹#›</a:t>
            </a:fld>
            <a:endParaRPr lang="en-US" altLang="en-US"/>
          </a:p>
        </p:txBody>
      </p:sp>
    </p:spTree>
    <p:extLst>
      <p:ext uri="{BB962C8B-B14F-4D97-AF65-F5344CB8AC3E}">
        <p14:creationId xmlns:p14="http://schemas.microsoft.com/office/powerpoint/2010/main" val="18080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77D358-9604-3949-8638-935D708376D5}"/>
              </a:ext>
            </a:extLst>
          </p:cNvPr>
          <p:cNvSpPr>
            <a:spLocks noGrp="1"/>
          </p:cNvSpPr>
          <p:nvPr>
            <p:ph type="dt" sz="half" idx="10"/>
          </p:nvPr>
        </p:nvSpPr>
        <p:spPr/>
        <p:txBody>
          <a:bodyPr/>
          <a:lstStyle>
            <a:lvl1pPr>
              <a:defRPr/>
            </a:lvl1pPr>
          </a:lstStyle>
          <a:p>
            <a:pPr>
              <a:defRPr/>
            </a:pPr>
            <a:fld id="{9294D5F6-028F-E54C-ACAE-6AA97CCFC375}" type="datetimeFigureOut">
              <a:rPr lang="en-US" altLang="en-US"/>
              <a:pPr>
                <a:defRPr/>
              </a:pPr>
              <a:t>4/1/20</a:t>
            </a:fld>
            <a:endParaRPr lang="en-US" altLang="en-US"/>
          </a:p>
        </p:txBody>
      </p:sp>
      <p:sp>
        <p:nvSpPr>
          <p:cNvPr id="8" name="Footer Placeholder 4">
            <a:extLst>
              <a:ext uri="{FF2B5EF4-FFF2-40B4-BE49-F238E27FC236}">
                <a16:creationId xmlns:a16="http://schemas.microsoft.com/office/drawing/2014/main" id="{35DF6578-B2C4-A941-B7F2-2D8ABE9BA7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C0D453-F79D-C147-9256-E1A48D19BF28}"/>
              </a:ext>
            </a:extLst>
          </p:cNvPr>
          <p:cNvSpPr>
            <a:spLocks noGrp="1"/>
          </p:cNvSpPr>
          <p:nvPr>
            <p:ph type="sldNum" sz="quarter" idx="12"/>
          </p:nvPr>
        </p:nvSpPr>
        <p:spPr/>
        <p:txBody>
          <a:bodyPr/>
          <a:lstStyle>
            <a:lvl1pPr>
              <a:defRPr/>
            </a:lvl1pPr>
          </a:lstStyle>
          <a:p>
            <a:pPr>
              <a:defRPr/>
            </a:pPr>
            <a:fld id="{0756D9F1-99CC-C941-92AD-B4D3E4FA237E}" type="slidenum">
              <a:rPr lang="en-US" altLang="en-US"/>
              <a:pPr>
                <a:defRPr/>
              </a:pPr>
              <a:t>‹#›</a:t>
            </a:fld>
            <a:endParaRPr lang="en-US" altLang="en-US"/>
          </a:p>
        </p:txBody>
      </p:sp>
    </p:spTree>
    <p:extLst>
      <p:ext uri="{BB962C8B-B14F-4D97-AF65-F5344CB8AC3E}">
        <p14:creationId xmlns:p14="http://schemas.microsoft.com/office/powerpoint/2010/main" val="1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9E4C4E-DA8D-9948-907A-AAA724EE1EEE}"/>
              </a:ext>
            </a:extLst>
          </p:cNvPr>
          <p:cNvSpPr>
            <a:spLocks noGrp="1"/>
          </p:cNvSpPr>
          <p:nvPr>
            <p:ph type="dt" sz="half" idx="10"/>
          </p:nvPr>
        </p:nvSpPr>
        <p:spPr/>
        <p:txBody>
          <a:bodyPr/>
          <a:lstStyle>
            <a:lvl1pPr>
              <a:defRPr/>
            </a:lvl1pPr>
          </a:lstStyle>
          <a:p>
            <a:pPr>
              <a:defRPr/>
            </a:pPr>
            <a:fld id="{3E5FADDD-6460-0A4B-A717-F75E3089D5CD}" type="datetimeFigureOut">
              <a:rPr lang="en-US" altLang="en-US"/>
              <a:pPr>
                <a:defRPr/>
              </a:pPr>
              <a:t>4/1/20</a:t>
            </a:fld>
            <a:endParaRPr lang="en-US" altLang="en-US"/>
          </a:p>
        </p:txBody>
      </p:sp>
      <p:sp>
        <p:nvSpPr>
          <p:cNvPr id="4" name="Footer Placeholder 4">
            <a:extLst>
              <a:ext uri="{FF2B5EF4-FFF2-40B4-BE49-F238E27FC236}">
                <a16:creationId xmlns:a16="http://schemas.microsoft.com/office/drawing/2014/main" id="{5FD907C0-8AD4-0440-B869-13534BEC2F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71205-79C3-9A46-A9A8-6772AEE484C8}"/>
              </a:ext>
            </a:extLst>
          </p:cNvPr>
          <p:cNvSpPr>
            <a:spLocks noGrp="1"/>
          </p:cNvSpPr>
          <p:nvPr>
            <p:ph type="sldNum" sz="quarter" idx="12"/>
          </p:nvPr>
        </p:nvSpPr>
        <p:spPr/>
        <p:txBody>
          <a:bodyPr/>
          <a:lstStyle>
            <a:lvl1pPr>
              <a:defRPr/>
            </a:lvl1pPr>
          </a:lstStyle>
          <a:p>
            <a:pPr>
              <a:defRPr/>
            </a:pPr>
            <a:fld id="{07667AEF-27E4-694A-8BE8-506CEA0FD6D9}" type="slidenum">
              <a:rPr lang="en-US" altLang="en-US"/>
              <a:pPr>
                <a:defRPr/>
              </a:pPr>
              <a:t>‹#›</a:t>
            </a:fld>
            <a:endParaRPr lang="en-US" altLang="en-US"/>
          </a:p>
        </p:txBody>
      </p:sp>
    </p:spTree>
    <p:extLst>
      <p:ext uri="{BB962C8B-B14F-4D97-AF65-F5344CB8AC3E}">
        <p14:creationId xmlns:p14="http://schemas.microsoft.com/office/powerpoint/2010/main" val="11485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D01E1-69AD-8149-80D5-3281FB9CCFB0}"/>
              </a:ext>
            </a:extLst>
          </p:cNvPr>
          <p:cNvSpPr>
            <a:spLocks noGrp="1"/>
          </p:cNvSpPr>
          <p:nvPr>
            <p:ph type="dt" sz="half" idx="10"/>
          </p:nvPr>
        </p:nvSpPr>
        <p:spPr/>
        <p:txBody>
          <a:bodyPr/>
          <a:lstStyle>
            <a:lvl1pPr>
              <a:defRPr/>
            </a:lvl1pPr>
          </a:lstStyle>
          <a:p>
            <a:pPr>
              <a:defRPr/>
            </a:pPr>
            <a:fld id="{8E310953-635B-2840-9087-4CA4B360A0C6}" type="datetimeFigureOut">
              <a:rPr lang="en-US" altLang="en-US"/>
              <a:pPr>
                <a:defRPr/>
              </a:pPr>
              <a:t>4/1/20</a:t>
            </a:fld>
            <a:endParaRPr lang="en-US" altLang="en-US"/>
          </a:p>
        </p:txBody>
      </p:sp>
      <p:sp>
        <p:nvSpPr>
          <p:cNvPr id="3" name="Footer Placeholder 4">
            <a:extLst>
              <a:ext uri="{FF2B5EF4-FFF2-40B4-BE49-F238E27FC236}">
                <a16:creationId xmlns:a16="http://schemas.microsoft.com/office/drawing/2014/main" id="{1334E721-6EAC-2340-93A2-D55419BF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523D97-A905-AA4B-A25B-F54D9066A7CF}"/>
              </a:ext>
            </a:extLst>
          </p:cNvPr>
          <p:cNvSpPr>
            <a:spLocks noGrp="1"/>
          </p:cNvSpPr>
          <p:nvPr>
            <p:ph type="sldNum" sz="quarter" idx="12"/>
          </p:nvPr>
        </p:nvSpPr>
        <p:spPr/>
        <p:txBody>
          <a:bodyPr/>
          <a:lstStyle>
            <a:lvl1pPr>
              <a:defRPr/>
            </a:lvl1pPr>
          </a:lstStyle>
          <a:p>
            <a:pPr>
              <a:defRPr/>
            </a:pPr>
            <a:fld id="{C3BAB29F-5C47-5B40-A77F-21C61A014C24}" type="slidenum">
              <a:rPr lang="en-US" altLang="en-US"/>
              <a:pPr>
                <a:defRPr/>
              </a:pPr>
              <a:t>‹#›</a:t>
            </a:fld>
            <a:endParaRPr lang="en-US" altLang="en-US"/>
          </a:p>
        </p:txBody>
      </p:sp>
    </p:spTree>
    <p:extLst>
      <p:ext uri="{BB962C8B-B14F-4D97-AF65-F5344CB8AC3E}">
        <p14:creationId xmlns:p14="http://schemas.microsoft.com/office/powerpoint/2010/main" val="4025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A59314-E752-EA4A-8F87-FC11581EDBBA}"/>
              </a:ext>
            </a:extLst>
          </p:cNvPr>
          <p:cNvSpPr>
            <a:spLocks noGrp="1"/>
          </p:cNvSpPr>
          <p:nvPr>
            <p:ph type="dt" sz="half" idx="10"/>
          </p:nvPr>
        </p:nvSpPr>
        <p:spPr/>
        <p:txBody>
          <a:bodyPr/>
          <a:lstStyle>
            <a:lvl1pPr>
              <a:defRPr/>
            </a:lvl1pPr>
          </a:lstStyle>
          <a:p>
            <a:pPr>
              <a:defRPr/>
            </a:pPr>
            <a:fld id="{461C8F10-83FE-1243-A25F-2ABCBCDC8562}" type="datetimeFigureOut">
              <a:rPr lang="en-US" altLang="en-US"/>
              <a:pPr>
                <a:defRPr/>
              </a:pPr>
              <a:t>4/1/20</a:t>
            </a:fld>
            <a:endParaRPr lang="en-US" altLang="en-US"/>
          </a:p>
        </p:txBody>
      </p:sp>
      <p:sp>
        <p:nvSpPr>
          <p:cNvPr id="6" name="Footer Placeholder 4">
            <a:extLst>
              <a:ext uri="{FF2B5EF4-FFF2-40B4-BE49-F238E27FC236}">
                <a16:creationId xmlns:a16="http://schemas.microsoft.com/office/drawing/2014/main" id="{7E5AB19C-B2A3-3849-927C-C32E070C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C3AE8-AB72-7E48-929F-C515878953AB}"/>
              </a:ext>
            </a:extLst>
          </p:cNvPr>
          <p:cNvSpPr>
            <a:spLocks noGrp="1"/>
          </p:cNvSpPr>
          <p:nvPr>
            <p:ph type="sldNum" sz="quarter" idx="12"/>
          </p:nvPr>
        </p:nvSpPr>
        <p:spPr/>
        <p:txBody>
          <a:bodyPr/>
          <a:lstStyle>
            <a:lvl1pPr>
              <a:defRPr/>
            </a:lvl1pPr>
          </a:lstStyle>
          <a:p>
            <a:pPr>
              <a:defRPr/>
            </a:pPr>
            <a:fld id="{9565C770-D684-C54E-893F-450230183268}" type="slidenum">
              <a:rPr lang="en-US" altLang="en-US"/>
              <a:pPr>
                <a:defRPr/>
              </a:pPr>
              <a:t>‹#›</a:t>
            </a:fld>
            <a:endParaRPr lang="en-US" altLang="en-US"/>
          </a:p>
        </p:txBody>
      </p:sp>
    </p:spTree>
    <p:extLst>
      <p:ext uri="{BB962C8B-B14F-4D97-AF65-F5344CB8AC3E}">
        <p14:creationId xmlns:p14="http://schemas.microsoft.com/office/powerpoint/2010/main" val="394870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C814E-4A3F-7E4D-A9D1-8138FCBC671C}"/>
              </a:ext>
            </a:extLst>
          </p:cNvPr>
          <p:cNvSpPr>
            <a:spLocks noGrp="1"/>
          </p:cNvSpPr>
          <p:nvPr>
            <p:ph type="dt" sz="half" idx="10"/>
          </p:nvPr>
        </p:nvSpPr>
        <p:spPr/>
        <p:txBody>
          <a:bodyPr/>
          <a:lstStyle>
            <a:lvl1pPr>
              <a:defRPr/>
            </a:lvl1pPr>
          </a:lstStyle>
          <a:p>
            <a:pPr>
              <a:defRPr/>
            </a:pPr>
            <a:fld id="{FDA1880B-A4B6-3A4D-ACAA-DAC0DE113E00}" type="datetimeFigureOut">
              <a:rPr lang="en-US" altLang="en-US"/>
              <a:pPr>
                <a:defRPr/>
              </a:pPr>
              <a:t>4/1/20</a:t>
            </a:fld>
            <a:endParaRPr lang="en-US" altLang="en-US"/>
          </a:p>
        </p:txBody>
      </p:sp>
      <p:sp>
        <p:nvSpPr>
          <p:cNvPr id="6" name="Footer Placeholder 4">
            <a:extLst>
              <a:ext uri="{FF2B5EF4-FFF2-40B4-BE49-F238E27FC236}">
                <a16:creationId xmlns:a16="http://schemas.microsoft.com/office/drawing/2014/main" id="{DFBD9C69-E24E-BC4F-83E9-DCD064C8D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4DBF18-8EA6-DA43-BEF0-9E427EC67C5A}"/>
              </a:ext>
            </a:extLst>
          </p:cNvPr>
          <p:cNvSpPr>
            <a:spLocks noGrp="1"/>
          </p:cNvSpPr>
          <p:nvPr>
            <p:ph type="sldNum" sz="quarter" idx="12"/>
          </p:nvPr>
        </p:nvSpPr>
        <p:spPr/>
        <p:txBody>
          <a:bodyPr/>
          <a:lstStyle>
            <a:lvl1pPr>
              <a:defRPr/>
            </a:lvl1pPr>
          </a:lstStyle>
          <a:p>
            <a:pPr>
              <a:defRPr/>
            </a:pPr>
            <a:fld id="{3A72C56E-73D0-B840-B0C0-C722BFA06B31}" type="slidenum">
              <a:rPr lang="en-US" altLang="en-US"/>
              <a:pPr>
                <a:defRPr/>
              </a:pPr>
              <a:t>‹#›</a:t>
            </a:fld>
            <a:endParaRPr lang="en-US" altLang="en-US"/>
          </a:p>
        </p:txBody>
      </p:sp>
    </p:spTree>
    <p:extLst>
      <p:ext uri="{BB962C8B-B14F-4D97-AF65-F5344CB8AC3E}">
        <p14:creationId xmlns:p14="http://schemas.microsoft.com/office/powerpoint/2010/main" val="404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BB1562-9EF2-9C4E-90B2-C6CF632C45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05766F-C493-9241-BEFA-CE86817BF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2939E-5010-1944-B342-306F1B242F6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906E1EA9-FE46-1044-BAB4-A44682AD90DC}" type="datetimeFigureOut">
              <a:rPr lang="en-US" altLang="en-US"/>
              <a:pPr>
                <a:defRPr/>
              </a:pPr>
              <a:t>4/1/20</a:t>
            </a:fld>
            <a:endParaRPr lang="en-US" altLang="en-US"/>
          </a:p>
        </p:txBody>
      </p:sp>
      <p:sp>
        <p:nvSpPr>
          <p:cNvPr id="5" name="Footer Placeholder 4">
            <a:extLst>
              <a:ext uri="{FF2B5EF4-FFF2-40B4-BE49-F238E27FC236}">
                <a16:creationId xmlns:a16="http://schemas.microsoft.com/office/drawing/2014/main" id="{3B33B475-2694-BA45-A183-C2A8B43C40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F413037-132C-594C-91F7-94AADDD0C9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D276B7C-A90C-4A46-939C-1CD41040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ancer.org/cancer/cancer-causes/tobacco-and-cancer/carcinogens-found-in-tobacco-product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zuh2w2sFRM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archotol.ama-assn.org/cgi/reprint/130/3/30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D228B833-82F8-E648-B9E2-D9623D0F0112}"/>
              </a:ext>
            </a:extLst>
          </p:cNvPr>
          <p:cNvSpPr>
            <a:spLocks noGrp="1"/>
          </p:cNvSpPr>
          <p:nvPr>
            <p:ph type="ctrTitle"/>
          </p:nvPr>
        </p:nvSpPr>
        <p:spPr>
          <a:xfrm>
            <a:off x="685800" y="990600"/>
            <a:ext cx="7772400" cy="1470025"/>
          </a:xfrm>
        </p:spPr>
        <p:txBody>
          <a:bodyPr/>
          <a:lstStyle/>
          <a:p>
            <a:pPr eaLnBrk="1" hangingPunct="1"/>
            <a:r>
              <a:rPr lang="en-US" altLang="en-US" dirty="0">
                <a:ea typeface="ＭＳ Ｐゴシック" panose="020B0600070205080204" pitchFamily="34" charset="-128"/>
              </a:rPr>
              <a:t>Cancer Biology</a:t>
            </a:r>
            <a:br>
              <a:rPr lang="en-US" altLang="en-US" dirty="0">
                <a:ea typeface="ＭＳ Ｐゴシック" panose="020B0600070205080204" pitchFamily="34" charset="-128"/>
              </a:rPr>
            </a:br>
            <a:r>
              <a:rPr lang="en-US" altLang="en-US" dirty="0">
                <a:ea typeface="ＭＳ Ｐゴシック" panose="020B0600070205080204" pitchFamily="34" charset="-128"/>
              </a:rPr>
              <a:t>Biol 445</a:t>
            </a:r>
          </a:p>
        </p:txBody>
      </p:sp>
      <p:sp>
        <p:nvSpPr>
          <p:cNvPr id="3" name="Subtitle 2">
            <a:extLst>
              <a:ext uri="{FF2B5EF4-FFF2-40B4-BE49-F238E27FC236}">
                <a16:creationId xmlns:a16="http://schemas.microsoft.com/office/drawing/2014/main" id="{0D9925FD-61BB-E641-B922-7D4F705C4D89}"/>
              </a:ext>
            </a:extLst>
          </p:cNvPr>
          <p:cNvSpPr>
            <a:spLocks noGrp="1"/>
          </p:cNvSpPr>
          <p:nvPr>
            <p:ph type="subTitle" idx="1"/>
          </p:nvPr>
        </p:nvSpPr>
        <p:spPr>
          <a:xfrm>
            <a:off x="1371600" y="3886200"/>
            <a:ext cx="6400800" cy="2667000"/>
          </a:xfrm>
        </p:spPr>
        <p:txBody>
          <a:bodyPr rtlCol="0">
            <a:normAutofit/>
          </a:bodyPr>
          <a:lstStyle/>
          <a:p>
            <a:pPr eaLnBrk="1" fontAlgn="auto" hangingPunct="1">
              <a:spcAft>
                <a:spcPts val="0"/>
              </a:spcAft>
              <a:defRPr/>
            </a:pPr>
            <a:r>
              <a:rPr lang="en-US" dirty="0">
                <a:ea typeface="+mn-ea"/>
                <a:cs typeface="+mn-cs"/>
              </a:rPr>
              <a:t>Spring 2020</a:t>
            </a:r>
          </a:p>
          <a:p>
            <a:pPr eaLnBrk="1" fontAlgn="auto" hangingPunct="1">
              <a:spcAft>
                <a:spcPts val="0"/>
              </a:spcAft>
              <a:defRPr/>
            </a:pPr>
            <a:r>
              <a:rPr lang="en-US" dirty="0">
                <a:ea typeface="+mn-ea"/>
                <a:cs typeface="+mn-cs"/>
              </a:rPr>
              <a:t>Dr. Heidi Super</a:t>
            </a:r>
          </a:p>
          <a:p>
            <a:pPr eaLnBrk="1" fontAlgn="auto" hangingPunct="1">
              <a:spcAft>
                <a:spcPts val="0"/>
              </a:spcAft>
              <a:defRPr/>
            </a:pPr>
            <a:r>
              <a:rPr lang="en-US" dirty="0">
                <a:ea typeface="+mn-ea"/>
                <a:cs typeface="+mn-cs"/>
              </a:rPr>
              <a:t>Lecture 24</a:t>
            </a:r>
          </a:p>
          <a:p>
            <a:pPr eaLnBrk="1" fontAlgn="auto" hangingPunct="1">
              <a:spcAft>
                <a:spcPts val="0"/>
              </a:spcAft>
              <a:defRPr/>
            </a:pPr>
            <a:r>
              <a:rPr lang="en-US" dirty="0">
                <a:ea typeface="+mn-ea"/>
                <a:cs typeface="+mn-cs"/>
              </a:rPr>
              <a:t>4-1-2020</a:t>
            </a:r>
          </a:p>
          <a:p>
            <a:pPr eaLnBrk="1" fontAlgn="auto" hangingPunct="1">
              <a:spcAft>
                <a:spcPts val="0"/>
              </a:spcAft>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49CD-C665-794C-8E2C-B477C8B524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960BF0-BFD5-684E-BAD4-54802CFE8501}"/>
              </a:ext>
            </a:extLst>
          </p:cNvPr>
          <p:cNvSpPr>
            <a:spLocks noGrp="1"/>
          </p:cNvSpPr>
          <p:nvPr>
            <p:ph idx="1"/>
          </p:nvPr>
        </p:nvSpPr>
        <p:spPr/>
        <p:txBody>
          <a:bodyPr/>
          <a:lstStyle/>
          <a:p>
            <a:r>
              <a:rPr lang="en-US" dirty="0">
                <a:hlinkClick r:id="rId2"/>
              </a:rPr>
              <a:t>https://www.cancer.org/cancer/cancer-causes/tobacco-and-cancer/carcinogens-found-in-tobacco-products.html</a:t>
            </a:r>
            <a:endParaRPr lang="en-US" dirty="0"/>
          </a:p>
          <a:p>
            <a:endParaRPr lang="en-US" dirty="0"/>
          </a:p>
          <a:p>
            <a:pPr marL="0" indent="0">
              <a:buNone/>
            </a:pPr>
            <a:endParaRPr lang="en-US" dirty="0"/>
          </a:p>
          <a:p>
            <a:r>
              <a:rPr lang="en-US" altLang="en-US" dirty="0"/>
              <a:t>Figures 4-7, 4-8, 4-9</a:t>
            </a:r>
          </a:p>
          <a:p>
            <a:endParaRPr lang="en-US" altLang="en-US" dirty="0"/>
          </a:p>
          <a:p>
            <a:endParaRPr lang="en-US" altLang="en-US" dirty="0"/>
          </a:p>
          <a:p>
            <a:endParaRPr lang="en-US" dirty="0"/>
          </a:p>
          <a:p>
            <a:endParaRPr lang="en-US" dirty="0"/>
          </a:p>
        </p:txBody>
      </p:sp>
    </p:spTree>
    <p:extLst>
      <p:ext uri="{BB962C8B-B14F-4D97-AF65-F5344CB8AC3E}">
        <p14:creationId xmlns:p14="http://schemas.microsoft.com/office/powerpoint/2010/main" val="308964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a:extLst>
              <a:ext uri="{FF2B5EF4-FFF2-40B4-BE49-F238E27FC236}">
                <a16:creationId xmlns:a16="http://schemas.microsoft.com/office/drawing/2014/main" id="{DD35380E-1C33-E44D-B038-25D1F6532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685800"/>
            <a:ext cx="79803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Box 4">
            <a:extLst>
              <a:ext uri="{FF2B5EF4-FFF2-40B4-BE49-F238E27FC236}">
                <a16:creationId xmlns:a16="http://schemas.microsoft.com/office/drawing/2014/main" id="{1DCAFD69-90E1-B44E-9781-DE34F27E468D}"/>
              </a:ext>
            </a:extLst>
          </p:cNvPr>
          <p:cNvSpPr txBox="1">
            <a:spLocks noChangeArrowheads="1"/>
          </p:cNvSpPr>
          <p:nvPr/>
        </p:nvSpPr>
        <p:spPr bwMode="auto">
          <a:xfrm>
            <a:off x="3276600" y="152400"/>
            <a:ext cx="441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a:t>Lung cancer Incidence</a:t>
            </a:r>
            <a:r>
              <a:rPr lang="en-US" altLang="en-US"/>
              <a:t> </a:t>
            </a:r>
          </a:p>
          <a:p>
            <a:r>
              <a:rPr lang="en-US" altLang="en-US"/>
              <a:t>Age adjusted rate/100,000 people</a:t>
            </a:r>
          </a:p>
        </p:txBody>
      </p:sp>
    </p:spTree>
    <p:extLst>
      <p:ext uri="{BB962C8B-B14F-4D97-AF65-F5344CB8AC3E}">
        <p14:creationId xmlns:p14="http://schemas.microsoft.com/office/powerpoint/2010/main" val="22537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Map of the United States showing lung cancer death rates by state.">
            <a:extLst>
              <a:ext uri="{FF2B5EF4-FFF2-40B4-BE49-F238E27FC236}">
                <a16:creationId xmlns:a16="http://schemas.microsoft.com/office/drawing/2014/main" id="{36E35DE6-2C49-2D43-9A44-DC8F50CEE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685088"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Box 2">
            <a:extLst>
              <a:ext uri="{FF2B5EF4-FFF2-40B4-BE49-F238E27FC236}">
                <a16:creationId xmlns:a16="http://schemas.microsoft.com/office/drawing/2014/main" id="{816B4D51-F4BA-FD4F-A724-D88CA2F30F4E}"/>
              </a:ext>
            </a:extLst>
          </p:cNvPr>
          <p:cNvSpPr txBox="1">
            <a:spLocks noChangeArrowheads="1"/>
          </p:cNvSpPr>
          <p:nvPr/>
        </p:nvSpPr>
        <p:spPr bwMode="auto">
          <a:xfrm>
            <a:off x="3124200" y="457200"/>
            <a:ext cx="510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a:t>Lung cancer Deaths</a:t>
            </a:r>
            <a:r>
              <a:rPr lang="en-US" altLang="en-US"/>
              <a:t> </a:t>
            </a:r>
          </a:p>
          <a:p>
            <a:r>
              <a:rPr lang="en-US" altLang="en-US"/>
              <a:t>Age adjusted rate/100,000 people</a:t>
            </a:r>
          </a:p>
          <a:p>
            <a:endParaRPr lang="en-US" altLang="en-US"/>
          </a:p>
        </p:txBody>
      </p:sp>
    </p:spTree>
    <p:extLst>
      <p:ext uri="{BB962C8B-B14F-4D97-AF65-F5344CB8AC3E}">
        <p14:creationId xmlns:p14="http://schemas.microsoft.com/office/powerpoint/2010/main" val="78020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6F0D57D0-F71D-B44F-8F33-D1B4EA32578E}"/>
              </a:ext>
            </a:extLst>
          </p:cNvPr>
          <p:cNvSpPr>
            <a:spLocks noChangeArrowheads="1"/>
          </p:cNvSpPr>
          <p:nvPr/>
        </p:nvSpPr>
        <p:spPr bwMode="auto">
          <a:xfrm>
            <a:off x="838200" y="2497054"/>
            <a:ext cx="632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hlinkClick r:id="rId2"/>
              </a:rPr>
              <a:t>http://www.youtube.com/watch?v=zuh2w2sFRMI</a:t>
            </a:r>
            <a:endParaRPr lang="en-US" altLang="en-US" dirty="0"/>
          </a:p>
          <a:p>
            <a:endParaRPr lang="en-US" altLang="en-US" dirty="0"/>
          </a:p>
        </p:txBody>
      </p:sp>
      <p:sp>
        <p:nvSpPr>
          <p:cNvPr id="3" name="Title 2">
            <a:extLst>
              <a:ext uri="{FF2B5EF4-FFF2-40B4-BE49-F238E27FC236}">
                <a16:creationId xmlns:a16="http://schemas.microsoft.com/office/drawing/2014/main" id="{7D82C5CC-A5FE-DE47-814F-FA6014C6658B}"/>
              </a:ext>
            </a:extLst>
          </p:cNvPr>
          <p:cNvSpPr>
            <a:spLocks noGrp="1"/>
          </p:cNvSpPr>
          <p:nvPr>
            <p:ph type="title"/>
          </p:nvPr>
        </p:nvSpPr>
        <p:spPr/>
        <p:txBody>
          <a:bodyPr>
            <a:normAutofit fontScale="90000"/>
          </a:bodyPr>
          <a:lstStyle/>
          <a:p>
            <a:pPr>
              <a:defRPr/>
            </a:pPr>
            <a:r>
              <a:rPr lang="en-US" dirty="0"/>
              <a:t>A  sobering, effective attack ad for smoking</a:t>
            </a:r>
          </a:p>
        </p:txBody>
      </p:sp>
      <p:sp>
        <p:nvSpPr>
          <p:cNvPr id="49155" name="Content Placeholder 3">
            <a:extLst>
              <a:ext uri="{FF2B5EF4-FFF2-40B4-BE49-F238E27FC236}">
                <a16:creationId xmlns:a16="http://schemas.microsoft.com/office/drawing/2014/main" id="{8BACF728-AED7-564D-9C2B-AD1672528F80}"/>
              </a:ext>
            </a:extLst>
          </p:cNvPr>
          <p:cNvSpPr>
            <a:spLocks noGrp="1"/>
          </p:cNvSpPr>
          <p:nvPr>
            <p:ph idx="1"/>
          </p:nvPr>
        </p:nvSpPr>
        <p:spPr/>
        <p:txBody>
          <a:bodyPr/>
          <a:lstStyle/>
          <a:p>
            <a:r>
              <a:rPr lang="en-US" altLang="en-US" dirty="0"/>
              <a:t>2007?  Why was it effective?</a:t>
            </a:r>
          </a:p>
          <a:p>
            <a:pPr marL="0" indent="0">
              <a:buNone/>
            </a:pPr>
            <a:endParaRPr lang="en-US" altLang="en-US" dirty="0"/>
          </a:p>
          <a:p>
            <a:pPr marL="0" indent="0">
              <a:buNone/>
            </a:pPr>
            <a:endParaRPr lang="en-US" altLang="en-US" dirty="0"/>
          </a:p>
          <a:p>
            <a:pPr marL="0" indent="0">
              <a:buNone/>
            </a:pPr>
            <a:r>
              <a:rPr lang="en-US" altLang="en-US" dirty="0"/>
              <a:t>Why is important to show that young people can be affected?</a:t>
            </a:r>
          </a:p>
          <a:p>
            <a:pPr marL="0" indent="0">
              <a:buNone/>
            </a:pPr>
            <a:endParaRPr lang="en-US" altLang="en-US" dirty="0"/>
          </a:p>
        </p:txBody>
      </p:sp>
    </p:spTree>
    <p:extLst>
      <p:ext uri="{BB962C8B-B14F-4D97-AF65-F5344CB8AC3E}">
        <p14:creationId xmlns:p14="http://schemas.microsoft.com/office/powerpoint/2010/main" val="209933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4569-B551-C74C-B691-6DF8041D5338}"/>
              </a:ext>
            </a:extLst>
          </p:cNvPr>
          <p:cNvSpPr>
            <a:spLocks noGrp="1"/>
          </p:cNvSpPr>
          <p:nvPr>
            <p:ph type="title"/>
          </p:nvPr>
        </p:nvSpPr>
        <p:spPr/>
        <p:txBody>
          <a:bodyPr>
            <a:normAutofit fontScale="90000"/>
          </a:bodyPr>
          <a:lstStyle/>
          <a:p>
            <a:pPr>
              <a:defRPr/>
            </a:pPr>
            <a:r>
              <a:rPr lang="en-US" dirty="0"/>
              <a:t>Recent discovery of new type of lung cancer</a:t>
            </a:r>
          </a:p>
        </p:txBody>
      </p:sp>
      <p:sp>
        <p:nvSpPr>
          <p:cNvPr id="3" name="Content Placeholder 2">
            <a:extLst>
              <a:ext uri="{FF2B5EF4-FFF2-40B4-BE49-F238E27FC236}">
                <a16:creationId xmlns:a16="http://schemas.microsoft.com/office/drawing/2014/main" id="{4E858797-CBE4-F544-92E7-B5C86F2183A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9521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BAB6-695E-7E40-B8CC-A06A99A5D15F}"/>
              </a:ext>
            </a:extLst>
          </p:cNvPr>
          <p:cNvSpPr>
            <a:spLocks noGrp="1"/>
          </p:cNvSpPr>
          <p:nvPr>
            <p:ph type="title"/>
          </p:nvPr>
        </p:nvSpPr>
        <p:spPr/>
        <p:txBody>
          <a:bodyPr>
            <a:normAutofit fontScale="90000"/>
          </a:bodyPr>
          <a:lstStyle/>
          <a:p>
            <a:pPr>
              <a:defRPr/>
            </a:pPr>
            <a:r>
              <a:rPr lang="en-US" dirty="0"/>
              <a:t>Never-smoker lung cancer</a:t>
            </a:r>
            <a:br>
              <a:rPr lang="en-US" dirty="0"/>
            </a:br>
            <a:endParaRPr lang="en-US" dirty="0"/>
          </a:p>
        </p:txBody>
      </p:sp>
      <p:sp>
        <p:nvSpPr>
          <p:cNvPr id="51202" name="Content Placeholder 2">
            <a:extLst>
              <a:ext uri="{FF2B5EF4-FFF2-40B4-BE49-F238E27FC236}">
                <a16:creationId xmlns:a16="http://schemas.microsoft.com/office/drawing/2014/main" id="{D2C34AC3-FECF-444F-AC83-C9BEB636F961}"/>
              </a:ext>
            </a:extLst>
          </p:cNvPr>
          <p:cNvSpPr>
            <a:spLocks noGrp="1"/>
          </p:cNvSpPr>
          <p:nvPr>
            <p:ph idx="1"/>
          </p:nvPr>
        </p:nvSpPr>
        <p:spPr>
          <a:xfrm>
            <a:off x="228600" y="1600200"/>
            <a:ext cx="8686800" cy="5257800"/>
          </a:xfrm>
        </p:spPr>
        <p:txBody>
          <a:bodyPr/>
          <a:lstStyle/>
          <a:p>
            <a:r>
              <a:rPr lang="en-US" altLang="en-US"/>
              <a:t>Accounts for as much as 15% of lung cancer cases</a:t>
            </a:r>
          </a:p>
          <a:p>
            <a:r>
              <a:rPr lang="en-US" altLang="en-US"/>
              <a:t>Molecular studies show a unique subset of DNA mutations associated with the NS lung cancer</a:t>
            </a:r>
          </a:p>
          <a:p>
            <a:r>
              <a:rPr lang="en-US" altLang="en-US"/>
              <a:t>MORE mutations than smoker-related lung cancer. (possibly more genetic instability)</a:t>
            </a:r>
          </a:p>
          <a:p>
            <a:r>
              <a:rPr lang="en-US" altLang="en-US"/>
              <a:t>Mutations in epidermal growth factor receptor (EGFR) </a:t>
            </a:r>
          </a:p>
          <a:p>
            <a:pPr lvl="2"/>
            <a:r>
              <a:rPr lang="en-US" altLang="en-US"/>
              <a:t>SOURCE: The Ninth Annual AACR Frontiers in Cancer Prevention Research Conference, 7 – 10 </a:t>
            </a:r>
            <a:r>
              <a:rPr lang="en-US" altLang="en-US" b="1"/>
              <a:t>November 2010</a:t>
            </a:r>
          </a:p>
          <a:p>
            <a:pPr lvl="2"/>
            <a:endParaRPr lang="en-US" altLang="en-US"/>
          </a:p>
        </p:txBody>
      </p:sp>
    </p:spTree>
    <p:extLst>
      <p:ext uri="{BB962C8B-B14F-4D97-AF65-F5344CB8AC3E}">
        <p14:creationId xmlns:p14="http://schemas.microsoft.com/office/powerpoint/2010/main" val="271566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stan korsemeyer">
            <a:extLst>
              <a:ext uri="{FF2B5EF4-FFF2-40B4-BE49-F238E27FC236}">
                <a16:creationId xmlns:a16="http://schemas.microsoft.com/office/drawing/2014/main" id="{AF261EF6-EDAD-C04D-B194-773556759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93863"/>
            <a:ext cx="304800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7">
            <a:extLst>
              <a:ext uri="{FF2B5EF4-FFF2-40B4-BE49-F238E27FC236}">
                <a16:creationId xmlns:a16="http://schemas.microsoft.com/office/drawing/2014/main" id="{14711625-1D00-3441-9768-FFD0FD619B2A}"/>
              </a:ext>
            </a:extLst>
          </p:cNvPr>
          <p:cNvSpPr txBox="1">
            <a:spLocks noChangeArrowheads="1"/>
          </p:cNvSpPr>
          <p:nvPr/>
        </p:nvSpPr>
        <p:spPr bwMode="auto">
          <a:xfrm>
            <a:off x="3733800" y="228600"/>
            <a:ext cx="5410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t>Stanley Korsemeyer—Contributed tremendously to understanding of cancer---specifically, lymphoma.</a:t>
            </a:r>
          </a:p>
          <a:p>
            <a:pPr>
              <a:spcBef>
                <a:spcPct val="50000"/>
              </a:spcBef>
            </a:pPr>
            <a:r>
              <a:rPr lang="en-US" altLang="en-US"/>
              <a:t>Died of  NS Lung cancer  age 55</a:t>
            </a:r>
          </a:p>
        </p:txBody>
      </p:sp>
    </p:spTree>
    <p:extLst>
      <p:ext uri="{BB962C8B-B14F-4D97-AF65-F5344CB8AC3E}">
        <p14:creationId xmlns:p14="http://schemas.microsoft.com/office/powerpoint/2010/main" val="391711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164EE610-962C-9948-AD61-C7152D57E465}"/>
              </a:ext>
            </a:extLst>
          </p:cNvPr>
          <p:cNvSpPr>
            <a:spLocks noGrp="1"/>
          </p:cNvSpPr>
          <p:nvPr>
            <p:ph type="title"/>
          </p:nvPr>
        </p:nvSpPr>
        <p:spPr/>
        <p:txBody>
          <a:bodyPr/>
          <a:lstStyle/>
          <a:p>
            <a:r>
              <a:rPr lang="en-US" altLang="en-US"/>
              <a:t>What about alcohol?</a:t>
            </a:r>
          </a:p>
        </p:txBody>
      </p:sp>
      <p:sp>
        <p:nvSpPr>
          <p:cNvPr id="53250" name="Content Placeholder 2">
            <a:extLst>
              <a:ext uri="{FF2B5EF4-FFF2-40B4-BE49-F238E27FC236}">
                <a16:creationId xmlns:a16="http://schemas.microsoft.com/office/drawing/2014/main" id="{E5C5A104-73C0-0546-8D5B-4AB0DE45D0A8}"/>
              </a:ext>
            </a:extLst>
          </p:cNvPr>
          <p:cNvSpPr>
            <a:spLocks noGrp="1"/>
          </p:cNvSpPr>
          <p:nvPr>
            <p:ph idx="1"/>
          </p:nvPr>
        </p:nvSpPr>
        <p:spPr/>
        <p:txBody>
          <a:bodyPr/>
          <a:lstStyle/>
          <a:p>
            <a:r>
              <a:rPr lang="en-US" altLang="en-US"/>
              <a:t>Mostly considered a </a:t>
            </a:r>
            <a:r>
              <a:rPr lang="en-US" altLang="en-US" b="1"/>
              <a:t>tumor promoter</a:t>
            </a:r>
            <a:r>
              <a:rPr lang="en-US" altLang="en-US"/>
              <a:t>—where ingestion allows contact with epithelium.</a:t>
            </a:r>
          </a:p>
          <a:p>
            <a:pPr lvl="1"/>
            <a:r>
              <a:rPr lang="en-US" altLang="en-US"/>
              <a:t>Increased cancer-risk for mouth, throat and stomach cancers</a:t>
            </a:r>
          </a:p>
          <a:p>
            <a:pPr lvl="1"/>
            <a:r>
              <a:rPr lang="en-US" altLang="en-US"/>
              <a:t>Leads to chronic inflammation—cirrhosis in liver—increased incidence of liver cancer</a:t>
            </a:r>
          </a:p>
        </p:txBody>
      </p:sp>
    </p:spTree>
    <p:extLst>
      <p:ext uri="{BB962C8B-B14F-4D97-AF65-F5344CB8AC3E}">
        <p14:creationId xmlns:p14="http://schemas.microsoft.com/office/powerpoint/2010/main" val="4051801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B6E65BDA-522F-D745-A66A-1F0357B6DAFD}"/>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495FA8A6-D81B-4E47-947B-6682ACCC1E3B}"/>
              </a:ext>
            </a:extLst>
          </p:cNvPr>
          <p:cNvSpPr>
            <a:spLocks noGrp="1"/>
          </p:cNvSpPr>
          <p:nvPr>
            <p:ph idx="1"/>
          </p:nvPr>
        </p:nvSpPr>
        <p:spPr/>
        <p:txBody>
          <a:bodyPr/>
          <a:lstStyle/>
          <a:p>
            <a:r>
              <a:rPr lang="en-US" altLang="en-US" dirty="0"/>
              <a:t>Alcohol seems to act synergistically with tobacco in inducing cancers of the throat and mouth.</a:t>
            </a:r>
          </a:p>
          <a:p>
            <a:r>
              <a:rPr lang="en-US" altLang="en-US" dirty="0">
                <a:hlinkClick r:id="rId2"/>
              </a:rPr>
              <a:t>http://archotol.ama-assn.org/cgi/reprint/130/3/303</a:t>
            </a:r>
            <a:endParaRPr lang="en-US" altLang="en-US" dirty="0"/>
          </a:p>
          <a:p>
            <a:pPr lvl="1">
              <a:buFont typeface="Arial" panose="020B0604020202020204" pitchFamily="34" charset="0"/>
              <a:buNone/>
            </a:pPr>
            <a:r>
              <a:rPr lang="en-US" altLang="en-US" dirty="0"/>
              <a:t>(Paper to read—see PDF linked to website)</a:t>
            </a:r>
          </a:p>
          <a:p>
            <a:r>
              <a:rPr lang="en-US" altLang="en-US" dirty="0"/>
              <a:t>4-10  YIKES!</a:t>
            </a:r>
          </a:p>
        </p:txBody>
      </p:sp>
    </p:spTree>
    <p:extLst>
      <p:ext uri="{BB962C8B-B14F-4D97-AF65-F5344CB8AC3E}">
        <p14:creationId xmlns:p14="http://schemas.microsoft.com/office/powerpoint/2010/main" val="90581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B7B595F6-1289-1F4B-89C7-AED02B1566E8}"/>
              </a:ext>
            </a:extLst>
          </p:cNvPr>
          <p:cNvSpPr>
            <a:spLocks noGrp="1"/>
          </p:cNvSpPr>
          <p:nvPr>
            <p:ph type="title"/>
          </p:nvPr>
        </p:nvSpPr>
        <p:spPr/>
        <p:txBody>
          <a:bodyPr/>
          <a:lstStyle/>
          <a:p>
            <a:r>
              <a:rPr lang="en-US" altLang="en-US"/>
              <a:t>Food-containing carcinogens</a:t>
            </a:r>
          </a:p>
        </p:txBody>
      </p:sp>
      <p:sp>
        <p:nvSpPr>
          <p:cNvPr id="3" name="Content Placeholder 2">
            <a:extLst>
              <a:ext uri="{FF2B5EF4-FFF2-40B4-BE49-F238E27FC236}">
                <a16:creationId xmlns:a16="http://schemas.microsoft.com/office/drawing/2014/main" id="{AC0A5531-6AEC-CB44-81DE-80072C935430}"/>
              </a:ext>
            </a:extLst>
          </p:cNvPr>
          <p:cNvSpPr>
            <a:spLocks noGrp="1"/>
          </p:cNvSpPr>
          <p:nvPr>
            <p:ph idx="1"/>
          </p:nvPr>
        </p:nvSpPr>
        <p:spPr>
          <a:xfrm>
            <a:off x="457200" y="1600200"/>
            <a:ext cx="8229600" cy="5105400"/>
          </a:xfrm>
        </p:spPr>
        <p:txBody>
          <a:bodyPr/>
          <a:lstStyle/>
          <a:p>
            <a:pPr marL="342900" lvl="1" indent="-342900">
              <a:buFont typeface="Arial" charset="0"/>
              <a:buChar char="•"/>
              <a:defRPr/>
            </a:pPr>
            <a:r>
              <a:rPr lang="en-US" sz="3200" b="1" dirty="0">
                <a:ea typeface="ＭＳ Ｐゴシック" panose="020B0600070205080204" pitchFamily="34" charset="-128"/>
              </a:rPr>
              <a:t>Synthetics</a:t>
            </a:r>
            <a:r>
              <a:rPr lang="en-US" dirty="0">
                <a:ea typeface="ＭＳ Ｐゴシック" panose="020B0600070205080204" pitchFamily="34" charset="-128"/>
              </a:rPr>
              <a:t>---man-made or utilized</a:t>
            </a:r>
          </a:p>
          <a:p>
            <a:pPr marL="742950" lvl="2" indent="-342900">
              <a:buFont typeface="Arial" panose="020B0604020202020204" pitchFamily="34" charset="0"/>
              <a:buNone/>
              <a:defRPr/>
            </a:pPr>
            <a:r>
              <a:rPr lang="en-US" sz="2800" dirty="0">
                <a:ea typeface="ＭＳ Ｐゴシック" panose="020B0600070205080204" pitchFamily="34" charset="-128"/>
              </a:rPr>
              <a:t>--Pesticides, preservatives, additives</a:t>
            </a:r>
          </a:p>
          <a:p>
            <a:pPr marL="742950" lvl="2" indent="-342900">
              <a:buFont typeface="Arial" panose="020B0604020202020204" pitchFamily="34" charset="0"/>
              <a:buNone/>
              <a:defRPr/>
            </a:pPr>
            <a:endParaRPr lang="en-US" dirty="0">
              <a:ea typeface="ＭＳ Ｐゴシック" panose="020B0600070205080204" pitchFamily="34" charset="-128"/>
            </a:endParaRPr>
          </a:p>
          <a:p>
            <a:pPr>
              <a:buFont typeface="Arial" panose="020B0604020202020204" pitchFamily="34" charset="0"/>
              <a:buNone/>
              <a:defRPr/>
            </a:pPr>
            <a:endParaRPr lang="en-US" dirty="0">
              <a:ea typeface="ＭＳ Ｐゴシック" panose="020B0600070205080204" pitchFamily="34" charset="-128"/>
            </a:endParaRPr>
          </a:p>
          <a:p>
            <a:pPr>
              <a:defRPr/>
            </a:pPr>
            <a:r>
              <a:rPr lang="en-US" b="1" dirty="0">
                <a:ea typeface="ＭＳ Ｐゴシック" panose="020B0600070205080204" pitchFamily="34" charset="-128"/>
              </a:rPr>
              <a:t>Naturally-occurring</a:t>
            </a:r>
            <a:r>
              <a:rPr lang="en-US" dirty="0">
                <a:ea typeface="ＭＳ Ｐゴシック" panose="020B0600070205080204" pitchFamily="34" charset="-128"/>
              </a:rPr>
              <a:t> chemicals</a:t>
            </a:r>
          </a:p>
          <a:p>
            <a:pPr lvl="1">
              <a:defRPr/>
            </a:pPr>
            <a:r>
              <a:rPr lang="en-US" dirty="0">
                <a:ea typeface="ＭＳ Ｐゴシック" panose="020B0600070205080204" pitchFamily="34" charset="-128"/>
              </a:rPr>
              <a:t>Pest resistance chemicals produced by plants</a:t>
            </a:r>
          </a:p>
          <a:p>
            <a:pPr lvl="1">
              <a:defRPr/>
            </a:pPr>
            <a:r>
              <a:rPr lang="en-US" dirty="0">
                <a:ea typeface="ＭＳ Ｐゴシック" panose="020B0600070205080204" pitchFamily="34" charset="-128"/>
              </a:rPr>
              <a:t>Table 4-3—Keep in mind the point made earlier, that data must be carefully analyzed.  What dose does the average human consume of these foods?  Is it comparable to that tested in animals?</a:t>
            </a:r>
          </a:p>
          <a:p>
            <a:pPr lvl="1">
              <a:defRPr/>
            </a:pPr>
            <a:endParaRPr lang="en-US" dirty="0">
              <a:ea typeface="ＭＳ Ｐゴシック" panose="020B0600070205080204" pitchFamily="34" charset="-128"/>
            </a:endParaRPr>
          </a:p>
          <a:p>
            <a:pPr lvl="1">
              <a:buFont typeface="Arial" panose="020B0604020202020204" pitchFamily="34" charset="0"/>
              <a:buNone/>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366608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CB14-1DAB-0A47-9757-97549D662A2B}"/>
              </a:ext>
            </a:extLst>
          </p:cNvPr>
          <p:cNvSpPr>
            <a:spLocks noGrp="1"/>
          </p:cNvSpPr>
          <p:nvPr>
            <p:ph type="title"/>
          </p:nvPr>
        </p:nvSpPr>
        <p:spPr/>
        <p:txBody>
          <a:bodyPr/>
          <a:lstStyle/>
          <a:p>
            <a:r>
              <a:rPr lang="en-US" dirty="0"/>
              <a:t>Checking in….</a:t>
            </a:r>
          </a:p>
        </p:txBody>
      </p:sp>
      <p:sp>
        <p:nvSpPr>
          <p:cNvPr id="3" name="Content Placeholder 2">
            <a:extLst>
              <a:ext uri="{FF2B5EF4-FFF2-40B4-BE49-F238E27FC236}">
                <a16:creationId xmlns:a16="http://schemas.microsoft.com/office/drawing/2014/main" id="{55F65E61-8808-FE49-B0A0-0B360A639CA7}"/>
              </a:ext>
            </a:extLst>
          </p:cNvPr>
          <p:cNvSpPr>
            <a:spLocks noGrp="1"/>
          </p:cNvSpPr>
          <p:nvPr>
            <p:ph idx="1"/>
          </p:nvPr>
        </p:nvSpPr>
        <p:spPr/>
        <p:txBody>
          <a:bodyPr/>
          <a:lstStyle/>
          <a:p>
            <a:r>
              <a:rPr lang="en-US" dirty="0"/>
              <a:t>Check your email for upcoming events related to the class.</a:t>
            </a:r>
          </a:p>
          <a:p>
            <a:pPr lvl="1"/>
            <a:r>
              <a:rPr lang="en-US" dirty="0"/>
              <a:t>Questions about your personal workload </a:t>
            </a:r>
          </a:p>
          <a:p>
            <a:pPr lvl="1"/>
            <a:r>
              <a:rPr lang="en-US" dirty="0"/>
              <a:t>Blackboard collaborate ultra meeting—2 scheduled times.</a:t>
            </a:r>
          </a:p>
          <a:p>
            <a:pPr lvl="1"/>
            <a:r>
              <a:rPr lang="en-US" dirty="0"/>
              <a:t>Quiz 4 coming Monday</a:t>
            </a:r>
          </a:p>
          <a:p>
            <a:pPr lvl="1"/>
            <a:r>
              <a:rPr lang="en-US" dirty="0"/>
              <a:t>Long term plans for the class</a:t>
            </a:r>
          </a:p>
          <a:p>
            <a:pPr lvl="1"/>
            <a:endParaRPr lang="en-US" dirty="0"/>
          </a:p>
        </p:txBody>
      </p:sp>
    </p:spTree>
    <p:extLst>
      <p:ext uri="{BB962C8B-B14F-4D97-AF65-F5344CB8AC3E}">
        <p14:creationId xmlns:p14="http://schemas.microsoft.com/office/powerpoint/2010/main" val="182872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figure 2-25">
            <a:extLst>
              <a:ext uri="{FF2B5EF4-FFF2-40B4-BE49-F238E27FC236}">
                <a16:creationId xmlns:a16="http://schemas.microsoft.com/office/drawing/2014/main" id="{5A2344B3-E132-3D4E-9D73-5209F6E2D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381000"/>
            <a:ext cx="6154738"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ext Box 3">
            <a:extLst>
              <a:ext uri="{FF2B5EF4-FFF2-40B4-BE49-F238E27FC236}">
                <a16:creationId xmlns:a16="http://schemas.microsoft.com/office/drawing/2014/main" id="{E812ECED-F89A-0B43-8C96-9103A84C3D48}"/>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100">
                <a:ea typeface="ヒラギノ角ゴ Pro W3" panose="020B0300000000000000" pitchFamily="34" charset="-128"/>
              </a:rPr>
              <a:t>Figure 2.25 </a:t>
            </a:r>
            <a:r>
              <a:rPr lang="en-US" altLang="en-US" sz="1100" i="1">
                <a:ea typeface="ヒラギノ角ゴ Pro W3" panose="020B0300000000000000" pitchFamily="34" charset="-128"/>
              </a:rPr>
              <a:t> The Biology of Cancer</a:t>
            </a:r>
            <a:r>
              <a:rPr lang="en-US" altLang="en-US" sz="1100">
                <a:ea typeface="ヒラギノ角ゴ Pro W3" panose="020B0300000000000000" pitchFamily="34" charset="-128"/>
              </a:rPr>
              <a:t> (© Garland Science 2007)</a:t>
            </a:r>
          </a:p>
        </p:txBody>
      </p:sp>
      <p:sp>
        <p:nvSpPr>
          <p:cNvPr id="4" name="Oval 3">
            <a:extLst>
              <a:ext uri="{FF2B5EF4-FFF2-40B4-BE49-F238E27FC236}">
                <a16:creationId xmlns:a16="http://schemas.microsoft.com/office/drawing/2014/main" id="{07A52C7E-D1CA-1549-B931-D8AC8FCA1A3C}"/>
              </a:ext>
            </a:extLst>
          </p:cNvPr>
          <p:cNvSpPr/>
          <p:nvPr/>
        </p:nvSpPr>
        <p:spPr>
          <a:xfrm>
            <a:off x="2133600" y="3810000"/>
            <a:ext cx="1828800" cy="1143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8665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5708F7AC-12E1-F54B-9010-69DCC1540EC5}"/>
              </a:ext>
            </a:extLst>
          </p:cNvPr>
          <p:cNvSpPr>
            <a:spLocks noGrp="1"/>
          </p:cNvSpPr>
          <p:nvPr>
            <p:ph type="title"/>
          </p:nvPr>
        </p:nvSpPr>
        <p:spPr/>
        <p:txBody>
          <a:bodyPr/>
          <a:lstStyle/>
          <a:p>
            <a:endParaRPr lang="en-US" altLang="en-US"/>
          </a:p>
        </p:txBody>
      </p:sp>
      <p:sp>
        <p:nvSpPr>
          <p:cNvPr id="58370" name="Content Placeholder 2">
            <a:extLst>
              <a:ext uri="{FF2B5EF4-FFF2-40B4-BE49-F238E27FC236}">
                <a16:creationId xmlns:a16="http://schemas.microsoft.com/office/drawing/2014/main" id="{608D82DF-995D-6D4B-B85B-E53A4B43F834}"/>
              </a:ext>
            </a:extLst>
          </p:cNvPr>
          <p:cNvSpPr>
            <a:spLocks noGrp="1"/>
          </p:cNvSpPr>
          <p:nvPr>
            <p:ph idx="1"/>
          </p:nvPr>
        </p:nvSpPr>
        <p:spPr/>
        <p:txBody>
          <a:bodyPr/>
          <a:lstStyle/>
          <a:p>
            <a:r>
              <a:rPr lang="en-US" altLang="en-US" b="1"/>
              <a:t>Aflatoxin</a:t>
            </a:r>
            <a:r>
              <a:rPr lang="en-US" altLang="en-US"/>
              <a:t> is produced by </a:t>
            </a:r>
            <a:r>
              <a:rPr lang="en-US" altLang="en-US" i="1"/>
              <a:t>Aspergillus</a:t>
            </a:r>
            <a:r>
              <a:rPr lang="en-US" altLang="en-US"/>
              <a:t>, a mold which is common on grain and nuts.</a:t>
            </a:r>
          </a:p>
          <a:p>
            <a:pPr>
              <a:buFont typeface="Arial" panose="020B0604020202020204" pitchFamily="34" charset="0"/>
              <a:buNone/>
            </a:pPr>
            <a:endParaRPr lang="en-US" altLang="en-US"/>
          </a:p>
          <a:p>
            <a:r>
              <a:rPr lang="en-US" altLang="en-US" i="1" u="sng"/>
              <a:t>Highly</a:t>
            </a:r>
            <a:r>
              <a:rPr lang="en-US" altLang="en-US"/>
              <a:t> mutagenic/carcinogenic</a:t>
            </a:r>
          </a:p>
          <a:p>
            <a:pPr lvl="1"/>
            <a:r>
              <a:rPr lang="en-US" altLang="en-US"/>
              <a:t>It’s inhibition by synthetic by synthetic pesticides in developed countries likely outweighs the risk of ingesting the pesticide!</a:t>
            </a:r>
          </a:p>
        </p:txBody>
      </p:sp>
    </p:spTree>
    <p:extLst>
      <p:ext uri="{BB962C8B-B14F-4D97-AF65-F5344CB8AC3E}">
        <p14:creationId xmlns:p14="http://schemas.microsoft.com/office/powerpoint/2010/main" val="374276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F146E3B4-47EA-2242-B699-4A99C209C16E}"/>
              </a:ext>
            </a:extLst>
          </p:cNvPr>
          <p:cNvSpPr>
            <a:spLocks noGrp="1"/>
          </p:cNvSpPr>
          <p:nvPr>
            <p:ph type="title"/>
          </p:nvPr>
        </p:nvSpPr>
        <p:spPr/>
        <p:txBody>
          <a:bodyPr/>
          <a:lstStyle/>
          <a:p>
            <a:r>
              <a:rPr lang="en-US" altLang="en-US"/>
              <a:t>Preservatives</a:t>
            </a:r>
          </a:p>
        </p:txBody>
      </p:sp>
      <p:sp>
        <p:nvSpPr>
          <p:cNvPr id="59394" name="Content Placeholder 2">
            <a:extLst>
              <a:ext uri="{FF2B5EF4-FFF2-40B4-BE49-F238E27FC236}">
                <a16:creationId xmlns:a16="http://schemas.microsoft.com/office/drawing/2014/main" id="{6A00A728-2D77-FA41-9664-88DE25D96E00}"/>
              </a:ext>
            </a:extLst>
          </p:cNvPr>
          <p:cNvSpPr>
            <a:spLocks noGrp="1"/>
          </p:cNvSpPr>
          <p:nvPr>
            <p:ph idx="1"/>
          </p:nvPr>
        </p:nvSpPr>
        <p:spPr/>
        <p:txBody>
          <a:bodyPr/>
          <a:lstStyle/>
          <a:p>
            <a:r>
              <a:rPr lang="en-US" altLang="en-US" dirty="0"/>
              <a:t>Salt, nitrites, nitrates used to preserve meat and fish.</a:t>
            </a:r>
          </a:p>
          <a:p>
            <a:pPr lvl="1"/>
            <a:r>
              <a:rPr lang="en-US" altLang="en-US" dirty="0"/>
              <a:t>Hotdogs, bacon, etc. </a:t>
            </a:r>
          </a:p>
          <a:p>
            <a:pPr lvl="1"/>
            <a:endParaRPr lang="en-US" altLang="en-US" dirty="0"/>
          </a:p>
          <a:p>
            <a:pPr lvl="1"/>
            <a:endParaRPr lang="en-US" altLang="en-US" dirty="0"/>
          </a:p>
          <a:p>
            <a:pPr lvl="1"/>
            <a:r>
              <a:rPr lang="en-US" altLang="en-US" dirty="0"/>
              <a:t>Linked to stomach cancer---</a:t>
            </a:r>
          </a:p>
          <a:p>
            <a:pPr lvl="2"/>
            <a:r>
              <a:rPr lang="en-US" altLang="en-US" dirty="0"/>
              <a:t>Salt—prolonged exposure leads to inflammation</a:t>
            </a:r>
          </a:p>
          <a:p>
            <a:pPr lvl="2"/>
            <a:r>
              <a:rPr lang="en-US" altLang="en-US" dirty="0"/>
              <a:t>Nitrates/nitrites---metabolic intermediates made in stomach are highly carcinogenic</a:t>
            </a:r>
          </a:p>
          <a:p>
            <a:pPr lvl="1"/>
            <a:endParaRPr lang="en-US" altLang="en-US" dirty="0"/>
          </a:p>
        </p:txBody>
      </p:sp>
    </p:spTree>
    <p:extLst>
      <p:ext uri="{BB962C8B-B14F-4D97-AF65-F5344CB8AC3E}">
        <p14:creationId xmlns:p14="http://schemas.microsoft.com/office/powerpoint/2010/main" val="168042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E16C-D71B-D045-A503-0F85FC859E6F}"/>
              </a:ext>
            </a:extLst>
          </p:cNvPr>
          <p:cNvSpPr>
            <a:spLocks noGrp="1"/>
          </p:cNvSpPr>
          <p:nvPr>
            <p:ph type="title"/>
          </p:nvPr>
        </p:nvSpPr>
        <p:spPr/>
        <p:txBody>
          <a:bodyPr>
            <a:normAutofit fontScale="90000"/>
          </a:bodyPr>
          <a:lstStyle/>
          <a:p>
            <a:pPr>
              <a:defRPr/>
            </a:pPr>
            <a:r>
              <a:rPr lang="en-US" dirty="0">
                <a:ea typeface="ＭＳ Ｐゴシック" panose="020B0600070205080204" pitchFamily="34" charset="-128"/>
              </a:rPr>
              <a:t>From WHO report</a:t>
            </a:r>
            <a:br>
              <a:rPr lang="en-US" dirty="0">
                <a:ea typeface="ＭＳ Ｐゴシック" panose="020B0600070205080204" pitchFamily="34" charset="-128"/>
              </a:rPr>
            </a:br>
            <a:r>
              <a:rPr lang="en-US" sz="2000" dirty="0">
                <a:ea typeface="ＭＳ Ｐゴシック" panose="020B0600070205080204" pitchFamily="34" charset="-128"/>
              </a:rPr>
              <a:t>http://ichef-1.bbci.co.uk/news/624/</a:t>
            </a:r>
            <a:r>
              <a:rPr lang="en-US" sz="2000" dirty="0" err="1">
                <a:ea typeface="ＭＳ Ｐゴシック" panose="020B0600070205080204" pitchFamily="34" charset="-128"/>
              </a:rPr>
              <a:t>cpsprodpb</a:t>
            </a:r>
            <a:r>
              <a:rPr lang="en-US" sz="2000" dirty="0">
                <a:ea typeface="ＭＳ Ｐゴシック" panose="020B0600070205080204" pitchFamily="34" charset="-128"/>
              </a:rPr>
              <a:t>/1197F/production/_86336027_cancerous_meat_624.png</a:t>
            </a:r>
            <a:br>
              <a:rPr lang="en-US" sz="2000" dirty="0">
                <a:ea typeface="ＭＳ Ｐゴシック" panose="020B0600070205080204" pitchFamily="34" charset="-128"/>
              </a:rPr>
            </a:br>
            <a:endParaRPr lang="en-US" sz="2000" dirty="0">
              <a:ea typeface="ＭＳ Ｐゴシック" panose="020B0600070205080204" pitchFamily="34" charset="-128"/>
            </a:endParaRPr>
          </a:p>
        </p:txBody>
      </p:sp>
      <p:pic>
        <p:nvPicPr>
          <p:cNvPr id="60418" name="Content Placeholder 3">
            <a:extLst>
              <a:ext uri="{FF2B5EF4-FFF2-40B4-BE49-F238E27FC236}">
                <a16:creationId xmlns:a16="http://schemas.microsoft.com/office/drawing/2014/main" id="{875F43CB-D045-284A-AC1D-2E934C28F7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061" r="-19061"/>
          <a:stretch>
            <a:fillRect/>
          </a:stretch>
        </p:blipFill>
        <p:spPr>
          <a:xfrm>
            <a:off x="358775" y="1484313"/>
            <a:ext cx="8229600" cy="4525962"/>
          </a:xfrm>
        </p:spPr>
      </p:pic>
    </p:spTree>
    <p:extLst>
      <p:ext uri="{BB962C8B-B14F-4D97-AF65-F5344CB8AC3E}">
        <p14:creationId xmlns:p14="http://schemas.microsoft.com/office/powerpoint/2010/main" val="3076133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6723EFA8-3D51-594C-895B-D2F2B73B23C4}"/>
              </a:ext>
            </a:extLst>
          </p:cNvPr>
          <p:cNvSpPr>
            <a:spLocks noGrp="1"/>
          </p:cNvSpPr>
          <p:nvPr>
            <p:ph type="title"/>
          </p:nvPr>
        </p:nvSpPr>
        <p:spPr/>
        <p:txBody>
          <a:bodyPr/>
          <a:lstStyle/>
          <a:p>
            <a:r>
              <a:rPr lang="en-US" altLang="en-US"/>
              <a:t>Red meat, fat</a:t>
            </a:r>
          </a:p>
        </p:txBody>
      </p:sp>
      <p:sp>
        <p:nvSpPr>
          <p:cNvPr id="61442" name="Content Placeholder 2">
            <a:extLst>
              <a:ext uri="{FF2B5EF4-FFF2-40B4-BE49-F238E27FC236}">
                <a16:creationId xmlns:a16="http://schemas.microsoft.com/office/drawing/2014/main" id="{C72B3FA8-5083-0F4C-A104-1356EBBBAC64}"/>
              </a:ext>
            </a:extLst>
          </p:cNvPr>
          <p:cNvSpPr>
            <a:spLocks noGrp="1"/>
          </p:cNvSpPr>
          <p:nvPr>
            <p:ph idx="1"/>
          </p:nvPr>
        </p:nvSpPr>
        <p:spPr>
          <a:xfrm>
            <a:off x="649288" y="1746250"/>
            <a:ext cx="8229600" cy="4525963"/>
          </a:xfrm>
        </p:spPr>
        <p:txBody>
          <a:bodyPr/>
          <a:lstStyle/>
          <a:p>
            <a:r>
              <a:rPr lang="en-US" altLang="en-US"/>
              <a:t>High red meat consumption correlates with high colon cancer rates.</a:t>
            </a:r>
          </a:p>
          <a:p>
            <a:pPr lvl="1"/>
            <a:r>
              <a:rPr lang="en-US" altLang="en-US"/>
              <a:t>Figure 4-11</a:t>
            </a:r>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5121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CE832C41-837B-CB45-8BC3-4253159388E3}"/>
              </a:ext>
            </a:extLst>
          </p:cNvPr>
          <p:cNvSpPr>
            <a:spLocks noGrp="1"/>
          </p:cNvSpPr>
          <p:nvPr>
            <p:ph type="title"/>
          </p:nvPr>
        </p:nvSpPr>
        <p:spPr/>
        <p:txBody>
          <a:bodyPr/>
          <a:lstStyle/>
          <a:p>
            <a:r>
              <a:rPr lang="en-US" altLang="en-US"/>
              <a:t>Why?...</a:t>
            </a:r>
          </a:p>
        </p:txBody>
      </p:sp>
      <p:sp>
        <p:nvSpPr>
          <p:cNvPr id="62466" name="Content Placeholder 2">
            <a:extLst>
              <a:ext uri="{FF2B5EF4-FFF2-40B4-BE49-F238E27FC236}">
                <a16:creationId xmlns:a16="http://schemas.microsoft.com/office/drawing/2014/main" id="{63390D85-FC87-2045-9526-E5AE6C939353}"/>
              </a:ext>
            </a:extLst>
          </p:cNvPr>
          <p:cNvSpPr>
            <a:spLocks noGrp="1"/>
          </p:cNvSpPr>
          <p:nvPr>
            <p:ph idx="1"/>
          </p:nvPr>
        </p:nvSpPr>
        <p:spPr/>
        <p:txBody>
          <a:bodyPr/>
          <a:lstStyle/>
          <a:p>
            <a:r>
              <a:rPr lang="en-US" altLang="en-US"/>
              <a:t>Difficult to pinpoint the mechanism.</a:t>
            </a:r>
          </a:p>
          <a:p>
            <a:pPr lvl="1"/>
            <a:r>
              <a:rPr lang="en-US" altLang="en-US"/>
              <a:t>More red meat=less fruit/veggies (with potential anticancer chemicals)</a:t>
            </a:r>
          </a:p>
          <a:p>
            <a:pPr lvl="1"/>
            <a:r>
              <a:rPr lang="en-US" altLang="en-US"/>
              <a:t>More red meat =more saturated fat</a:t>
            </a:r>
          </a:p>
          <a:p>
            <a:pPr lvl="1"/>
            <a:r>
              <a:rPr lang="en-US" altLang="en-US"/>
              <a:t>More red meat =more calories=more obesity</a:t>
            </a:r>
          </a:p>
          <a:p>
            <a:pPr lvl="1"/>
            <a:r>
              <a:rPr lang="en-US" altLang="en-US"/>
              <a:t>More red meat = more carcinogens produced by cooking methods (grilling, or high prolonged heat)</a:t>
            </a:r>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3622975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312D5F59-E8C9-D34A-8678-607D1DEF8573}"/>
              </a:ext>
            </a:extLst>
          </p:cNvPr>
          <p:cNvSpPr>
            <a:spLocks noGrp="1"/>
          </p:cNvSpPr>
          <p:nvPr>
            <p:ph type="title"/>
          </p:nvPr>
        </p:nvSpPr>
        <p:spPr/>
        <p:txBody>
          <a:bodyPr/>
          <a:lstStyle/>
          <a:p>
            <a:endParaRPr lang="en-US" altLang="en-US"/>
          </a:p>
        </p:txBody>
      </p:sp>
      <p:sp>
        <p:nvSpPr>
          <p:cNvPr id="63490" name="Content Placeholder 2">
            <a:extLst>
              <a:ext uri="{FF2B5EF4-FFF2-40B4-BE49-F238E27FC236}">
                <a16:creationId xmlns:a16="http://schemas.microsoft.com/office/drawing/2014/main" id="{8FD8C6D6-53E0-C84C-A7F5-D08DCC357843}"/>
              </a:ext>
            </a:extLst>
          </p:cNvPr>
          <p:cNvSpPr>
            <a:spLocks noGrp="1"/>
          </p:cNvSpPr>
          <p:nvPr>
            <p:ph idx="1"/>
          </p:nvPr>
        </p:nvSpPr>
        <p:spPr/>
        <p:txBody>
          <a:bodyPr/>
          <a:lstStyle/>
          <a:p>
            <a:r>
              <a:rPr lang="en-US" altLang="en-US" dirty="0"/>
              <a:t>Likely that all the correlated exposures related to consuming red meat indirectly lead to increased DNA damage to colon cells.</a:t>
            </a:r>
          </a:p>
          <a:p>
            <a:pPr lvl="1"/>
            <a:r>
              <a:rPr lang="en-US" altLang="en-US" dirty="0"/>
              <a:t>Clearly the components of consumed red meat make their way through the colon!</a:t>
            </a:r>
          </a:p>
          <a:p>
            <a:pPr lvl="1"/>
            <a:r>
              <a:rPr lang="en-US" altLang="en-US" dirty="0"/>
              <a:t>Evidence that the longer it takes for food to make its way through, the longer those chemicals are in contact with cells of the colon.</a:t>
            </a:r>
          </a:p>
          <a:p>
            <a:pPr lvl="1">
              <a:buFont typeface="Arial" panose="020B0604020202020204" pitchFamily="34" charset="0"/>
              <a:buNone/>
            </a:pPr>
            <a:endParaRPr lang="en-US" altLang="en-US" dirty="0"/>
          </a:p>
        </p:txBody>
      </p:sp>
    </p:spTree>
    <p:extLst>
      <p:ext uri="{BB962C8B-B14F-4D97-AF65-F5344CB8AC3E}">
        <p14:creationId xmlns:p14="http://schemas.microsoft.com/office/powerpoint/2010/main" val="3963307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1135B3C5-EA74-F84F-96C0-61C83A4ED021}"/>
              </a:ext>
            </a:extLst>
          </p:cNvPr>
          <p:cNvSpPr>
            <a:spLocks noGrp="1"/>
          </p:cNvSpPr>
          <p:nvPr>
            <p:ph type="title"/>
          </p:nvPr>
        </p:nvSpPr>
        <p:spPr/>
        <p:txBody>
          <a:bodyPr/>
          <a:lstStyle/>
          <a:p>
            <a:r>
              <a:rPr lang="en-US" altLang="en-US"/>
              <a:t>Anticancer? food /chemicals…</a:t>
            </a:r>
          </a:p>
        </p:txBody>
      </p:sp>
      <p:sp>
        <p:nvSpPr>
          <p:cNvPr id="3" name="Content Placeholder 2">
            <a:extLst>
              <a:ext uri="{FF2B5EF4-FFF2-40B4-BE49-F238E27FC236}">
                <a16:creationId xmlns:a16="http://schemas.microsoft.com/office/drawing/2014/main" id="{EF8A25C3-86D5-A14B-BB05-FB69F18B7FD2}"/>
              </a:ext>
            </a:extLst>
          </p:cNvPr>
          <p:cNvSpPr>
            <a:spLocks noGrp="1"/>
          </p:cNvSpPr>
          <p:nvPr>
            <p:ph idx="1"/>
          </p:nvPr>
        </p:nvSpPr>
        <p:spPr/>
        <p:txBody>
          <a:bodyPr>
            <a:normAutofit lnSpcReduction="10000"/>
          </a:bodyPr>
          <a:lstStyle/>
          <a:p>
            <a:pPr>
              <a:defRPr/>
            </a:pPr>
            <a:r>
              <a:rPr lang="en-US" dirty="0" err="1">
                <a:ea typeface="ＭＳ Ｐゴシック" panose="020B0600070205080204" pitchFamily="34" charset="-128"/>
              </a:rPr>
              <a:t>Lycopene</a:t>
            </a:r>
            <a:r>
              <a:rPr lang="en-US" dirty="0">
                <a:ea typeface="ＭＳ Ｐゴシック" panose="020B0600070205080204" pitchFamily="34" charset="-128"/>
              </a:rPr>
              <a:t>---tomatoes</a:t>
            </a:r>
          </a:p>
          <a:p>
            <a:pPr>
              <a:defRPr/>
            </a:pPr>
            <a:r>
              <a:rPr lang="en-US" dirty="0" err="1">
                <a:ea typeface="ＭＳ Ｐゴシック" panose="020B0600070205080204" pitchFamily="34" charset="-128"/>
              </a:rPr>
              <a:t>Epigallocatechin</a:t>
            </a:r>
            <a:r>
              <a:rPr lang="en-US" dirty="0">
                <a:ea typeface="ＭＳ Ｐゴシック" panose="020B0600070205080204" pitchFamily="34" charset="-128"/>
              </a:rPr>
              <a:t> </a:t>
            </a:r>
            <a:r>
              <a:rPr lang="en-US" dirty="0" err="1">
                <a:ea typeface="ＭＳ Ｐゴシック" panose="020B0600070205080204" pitchFamily="34" charset="-128"/>
              </a:rPr>
              <a:t>gallate</a:t>
            </a:r>
            <a:r>
              <a:rPr lang="en-US" dirty="0">
                <a:ea typeface="ＭＳ Ｐゴシック" panose="020B0600070205080204" pitchFamily="34" charset="-128"/>
              </a:rPr>
              <a:t>---green tea</a:t>
            </a:r>
          </a:p>
          <a:p>
            <a:pPr>
              <a:defRPr/>
            </a:pPr>
            <a:r>
              <a:rPr lang="en-US" dirty="0" err="1">
                <a:ea typeface="ＭＳ Ｐゴシック" panose="020B0600070205080204" pitchFamily="34" charset="-128"/>
              </a:rPr>
              <a:t>Resveratrol</a:t>
            </a:r>
            <a:r>
              <a:rPr lang="en-US" dirty="0">
                <a:ea typeface="ＭＳ Ｐゴシック" panose="020B0600070205080204" pitchFamily="34" charset="-128"/>
              </a:rPr>
              <a:t>—red grapes (wine! </a:t>
            </a:r>
            <a:r>
              <a:rPr lang="en-US" dirty="0">
                <a:ea typeface="ＭＳ Ｐゴシック" panose="020B0600070205080204" pitchFamily="34" charset="-128"/>
                <a:sym typeface="Wingdings" pitchFamily="2" charset="2"/>
              </a:rPr>
              <a:t>)</a:t>
            </a:r>
          </a:p>
          <a:p>
            <a:pPr>
              <a:defRPr/>
            </a:pPr>
            <a:r>
              <a:rPr lang="en-US" dirty="0">
                <a:ea typeface="ＭＳ Ｐゴシック" panose="020B0600070205080204" pitchFamily="34" charset="-128"/>
                <a:sym typeface="Wingdings" pitchFamily="2" charset="2"/>
              </a:rPr>
              <a:t>Sulfides-wine, garlic</a:t>
            </a:r>
          </a:p>
          <a:p>
            <a:pPr lvl="1">
              <a:defRPr/>
            </a:pPr>
            <a:endParaRPr lang="en-US" dirty="0">
              <a:ea typeface="ＭＳ Ｐゴシック" panose="020B0600070205080204" pitchFamily="34" charset="-128"/>
              <a:sym typeface="Wingdings" pitchFamily="2" charset="2"/>
            </a:endParaRPr>
          </a:p>
          <a:p>
            <a:pPr lvl="1">
              <a:buFont typeface="Arial" panose="020B0604020202020204" pitchFamily="34" charset="0"/>
              <a:buNone/>
              <a:defRPr/>
            </a:pPr>
            <a:r>
              <a:rPr lang="en-US" dirty="0">
                <a:ea typeface="ＭＳ Ｐゴシック" panose="020B0600070205080204" pitchFamily="34" charset="-128"/>
                <a:sym typeface="Wingdings" pitchFamily="2" charset="2"/>
              </a:rPr>
              <a:t>See website linked to USDA/ NCI information!</a:t>
            </a:r>
          </a:p>
          <a:p>
            <a:pPr lvl="1">
              <a:buFont typeface="Arial" panose="020B0604020202020204" pitchFamily="34" charset="0"/>
              <a:buNone/>
              <a:defRPr/>
            </a:pPr>
            <a:endParaRPr lang="en-US" dirty="0">
              <a:ea typeface="ＭＳ Ｐゴシック" panose="020B0600070205080204" pitchFamily="34" charset="-128"/>
              <a:sym typeface="Wingdings" pitchFamily="2" charset="2"/>
            </a:endParaRPr>
          </a:p>
          <a:p>
            <a:pPr lvl="1">
              <a:buFont typeface="Arial" panose="020B0604020202020204" pitchFamily="34" charset="0"/>
              <a:buNone/>
              <a:defRPr/>
            </a:pPr>
            <a:r>
              <a:rPr lang="en-US" dirty="0">
                <a:ea typeface="ＭＳ Ｐゴシック" panose="020B0600070205080204" pitchFamily="34" charset="-128"/>
                <a:sym typeface="Wingdings" pitchFamily="2" charset="2"/>
              </a:rPr>
              <a:t>**Any info from students in Dr.  </a:t>
            </a:r>
            <a:r>
              <a:rPr lang="en-US" dirty="0" err="1">
                <a:ea typeface="ＭＳ Ｐゴシック" panose="020B0600070205080204" pitchFamily="34" charset="-128"/>
                <a:sym typeface="Wingdings" pitchFamily="2" charset="2"/>
              </a:rPr>
              <a:t>Shipunov’s</a:t>
            </a:r>
            <a:r>
              <a:rPr lang="en-US" dirty="0">
                <a:ea typeface="ＭＳ Ｐゴシック" panose="020B0600070205080204" pitchFamily="34" charset="-128"/>
                <a:sym typeface="Wingdings" pitchFamily="2" charset="2"/>
              </a:rPr>
              <a:t> ethnobotany class?</a:t>
            </a:r>
          </a:p>
          <a:p>
            <a:pPr lvl="1">
              <a:defRPr/>
            </a:pPr>
            <a:endParaRPr lang="en-US" dirty="0">
              <a:ea typeface="ＭＳ Ｐゴシック" panose="020B0600070205080204" pitchFamily="34" charset="-128"/>
              <a:sym typeface="Wingdings" pitchFamily="2" charset="2"/>
            </a:endParaRPr>
          </a:p>
          <a:p>
            <a:pPr>
              <a:defRPr/>
            </a:pPr>
            <a:endParaRPr lang="en-US" dirty="0">
              <a:ea typeface="ＭＳ Ｐゴシック" panose="020B0600070205080204" pitchFamily="34" charset="-128"/>
              <a:sym typeface="Wingdings" pitchFamily="2" charset="2"/>
            </a:endParaRPr>
          </a:p>
          <a:p>
            <a:pPr lvl="1">
              <a:buFont typeface="Arial" panose="020B0604020202020204" pitchFamily="34" charset="0"/>
              <a:buNone/>
              <a:defRPr/>
            </a:pPr>
            <a:endParaRPr lang="en-US" dirty="0">
              <a:ea typeface="ＭＳ Ｐゴシック" panose="020B0600070205080204" pitchFamily="34" charset="-128"/>
              <a:sym typeface="Wingdings" pitchFamily="2" charset="2"/>
            </a:endParaRPr>
          </a:p>
          <a:p>
            <a:pPr>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165643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2E0504D-DB46-B041-B93B-4052BBE29FBD}"/>
              </a:ext>
            </a:extLst>
          </p:cNvPr>
          <p:cNvSpPr>
            <a:spLocks noGrp="1"/>
          </p:cNvSpPr>
          <p:nvPr>
            <p:ph type="title"/>
          </p:nvPr>
        </p:nvSpPr>
        <p:spPr/>
        <p:txBody>
          <a:bodyPr/>
          <a:lstStyle/>
          <a:p>
            <a:r>
              <a:rPr lang="en-US" altLang="en-US"/>
              <a:t>Antioxidants</a:t>
            </a:r>
          </a:p>
        </p:txBody>
      </p:sp>
      <p:sp>
        <p:nvSpPr>
          <p:cNvPr id="46082" name="Content Placeholder 2">
            <a:extLst>
              <a:ext uri="{FF2B5EF4-FFF2-40B4-BE49-F238E27FC236}">
                <a16:creationId xmlns:a16="http://schemas.microsoft.com/office/drawing/2014/main" id="{1C9E9BB7-1B20-7E4C-8667-7B13E0009982}"/>
              </a:ext>
            </a:extLst>
          </p:cNvPr>
          <p:cNvSpPr>
            <a:spLocks noGrp="1"/>
          </p:cNvSpPr>
          <p:nvPr>
            <p:ph idx="1"/>
          </p:nvPr>
        </p:nvSpPr>
        <p:spPr/>
        <p:txBody>
          <a:bodyPr/>
          <a:lstStyle/>
          <a:p>
            <a:r>
              <a:rPr lang="en-US" altLang="en-US"/>
              <a:t>Compounds that inhibit oxidation reactions.</a:t>
            </a:r>
          </a:p>
          <a:p>
            <a:pPr lvl="1"/>
            <a:r>
              <a:rPr lang="en-US" altLang="en-US"/>
              <a:t>Oxidation reactions create free radicals that can damage/change DNA.</a:t>
            </a:r>
          </a:p>
          <a:p>
            <a:pPr lvl="1"/>
            <a:endParaRPr lang="en-US" altLang="en-US"/>
          </a:p>
          <a:p>
            <a:pPr lvl="1"/>
            <a:r>
              <a:rPr lang="en-US" altLang="en-US"/>
              <a:t>Avoiding mutations, reduces cancer risk.</a:t>
            </a:r>
          </a:p>
        </p:txBody>
      </p:sp>
    </p:spTree>
    <p:extLst>
      <p:ext uri="{BB962C8B-B14F-4D97-AF65-F5344CB8AC3E}">
        <p14:creationId xmlns:p14="http://schemas.microsoft.com/office/powerpoint/2010/main" val="3512383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EEA86E-414A-C346-88D5-425F6E1795D7}"/>
              </a:ext>
            </a:extLst>
          </p:cNvPr>
          <p:cNvSpPr>
            <a:spLocks noGrp="1"/>
          </p:cNvSpPr>
          <p:nvPr>
            <p:ph type="title"/>
          </p:nvPr>
        </p:nvSpPr>
        <p:spPr/>
        <p:txBody>
          <a:bodyPr>
            <a:normAutofit fontScale="90000"/>
          </a:bodyPr>
          <a:lstStyle/>
          <a:p>
            <a:pPr>
              <a:defRPr/>
            </a:pPr>
            <a:r>
              <a:rPr lang="en-US" dirty="0">
                <a:ea typeface="ＭＳ Ｐゴシック" panose="020B0600070205080204" pitchFamily="34" charset="-128"/>
              </a:rPr>
              <a:t>USDA rankings for antioxidant activity</a:t>
            </a:r>
          </a:p>
        </p:txBody>
      </p:sp>
      <p:sp>
        <p:nvSpPr>
          <p:cNvPr id="6" name="Content Placeholder 5">
            <a:extLst>
              <a:ext uri="{FF2B5EF4-FFF2-40B4-BE49-F238E27FC236}">
                <a16:creationId xmlns:a16="http://schemas.microsoft.com/office/drawing/2014/main" id="{0E2490C9-8DB8-DC48-AF5E-29D644B0393A}"/>
              </a:ext>
            </a:extLst>
          </p:cNvPr>
          <p:cNvSpPr>
            <a:spLocks noGrp="1"/>
          </p:cNvSpPr>
          <p:nvPr>
            <p:ph idx="1"/>
          </p:nvPr>
        </p:nvSpPr>
        <p:spPr/>
        <p:txBody>
          <a:bodyPr>
            <a:normAutofit fontScale="85000" lnSpcReduction="20000"/>
          </a:bodyPr>
          <a:lstStyle/>
          <a:p>
            <a:pPr marL="514350" indent="-514350">
              <a:buFont typeface="Arial" panose="020B0604020202020204" pitchFamily="34" charset="0"/>
              <a:buAutoNum type="arabicPeriod"/>
              <a:defRPr/>
            </a:pPr>
            <a:r>
              <a:rPr lang="en-US" dirty="0">
                <a:ea typeface="ＭＳ Ｐゴシック" panose="020B0600070205080204" pitchFamily="34" charset="-128"/>
              </a:rPr>
              <a:t>Small red bean (dried)</a:t>
            </a:r>
          </a:p>
          <a:p>
            <a:pPr marL="514350" indent="-514350">
              <a:buFont typeface="Arial" panose="020B0604020202020204" pitchFamily="34" charset="0"/>
              <a:buAutoNum type="arabicPeriod"/>
              <a:defRPr/>
            </a:pPr>
            <a:r>
              <a:rPr lang="en-US" dirty="0">
                <a:ea typeface="ＭＳ Ｐゴシック" panose="020B0600070205080204" pitchFamily="34" charset="-128"/>
              </a:rPr>
              <a:t>Wild Blueberry</a:t>
            </a:r>
          </a:p>
          <a:p>
            <a:pPr marL="514350" indent="-514350">
              <a:buFont typeface="Arial" panose="020B0604020202020204" pitchFamily="34" charset="0"/>
              <a:buAutoNum type="arabicPeriod"/>
              <a:defRPr/>
            </a:pPr>
            <a:r>
              <a:rPr lang="en-US" dirty="0">
                <a:ea typeface="ＭＳ Ｐゴシック" panose="020B0600070205080204" pitchFamily="34" charset="-128"/>
              </a:rPr>
              <a:t>Red kidney bean</a:t>
            </a:r>
          </a:p>
          <a:p>
            <a:pPr marL="514350" indent="-514350">
              <a:buFont typeface="Arial" panose="020B0604020202020204" pitchFamily="34" charset="0"/>
              <a:buAutoNum type="arabicPeriod"/>
              <a:defRPr/>
            </a:pPr>
            <a:r>
              <a:rPr lang="en-US" dirty="0">
                <a:ea typeface="ＭＳ Ｐゴシック" panose="020B0600070205080204" pitchFamily="34" charset="-128"/>
              </a:rPr>
              <a:t>Pinto bean</a:t>
            </a:r>
          </a:p>
          <a:p>
            <a:pPr marL="514350" indent="-514350">
              <a:buFont typeface="Arial" panose="020B0604020202020204" pitchFamily="34" charset="0"/>
              <a:buAutoNum type="arabicPeriod"/>
              <a:defRPr/>
            </a:pPr>
            <a:r>
              <a:rPr lang="en-US" dirty="0">
                <a:ea typeface="ＭＳ Ｐゴシック" panose="020B0600070205080204" pitchFamily="34" charset="-128"/>
              </a:rPr>
              <a:t>Cultivated blueberry</a:t>
            </a:r>
          </a:p>
          <a:p>
            <a:pPr marL="514350" indent="-514350">
              <a:buFont typeface="Arial" panose="020B0604020202020204" pitchFamily="34" charset="0"/>
              <a:buAutoNum type="arabicPeriod"/>
              <a:defRPr/>
            </a:pPr>
            <a:r>
              <a:rPr lang="en-US" dirty="0">
                <a:ea typeface="ＭＳ Ｐゴシック" panose="020B0600070205080204" pitchFamily="34" charset="-128"/>
              </a:rPr>
              <a:t>Cranberry</a:t>
            </a:r>
          </a:p>
          <a:p>
            <a:pPr marL="514350" indent="-514350">
              <a:buFont typeface="Arial" panose="020B0604020202020204" pitchFamily="34" charset="0"/>
              <a:buAutoNum type="arabicPeriod"/>
              <a:defRPr/>
            </a:pPr>
            <a:r>
              <a:rPr lang="en-US" dirty="0">
                <a:ea typeface="ＭＳ Ｐゴシック" panose="020B0600070205080204" pitchFamily="34" charset="-128"/>
              </a:rPr>
              <a:t>Artichoke</a:t>
            </a:r>
          </a:p>
          <a:p>
            <a:pPr marL="514350" indent="-514350">
              <a:buFont typeface="Arial" panose="020B0604020202020204" pitchFamily="34" charset="0"/>
              <a:buAutoNum type="arabicPeriod"/>
              <a:defRPr/>
            </a:pPr>
            <a:r>
              <a:rPr lang="en-US" dirty="0">
                <a:ea typeface="ＭＳ Ｐゴシック" panose="020B0600070205080204" pitchFamily="34" charset="-128"/>
              </a:rPr>
              <a:t>Blackberry </a:t>
            </a:r>
          </a:p>
          <a:p>
            <a:pPr marL="514350" indent="-514350">
              <a:buFont typeface="Arial" panose="020B0604020202020204" pitchFamily="34" charset="0"/>
              <a:buAutoNum type="arabicPeriod"/>
              <a:defRPr/>
            </a:pPr>
            <a:r>
              <a:rPr lang="en-US" dirty="0">
                <a:ea typeface="ＭＳ Ｐゴシック" panose="020B0600070205080204" pitchFamily="34" charset="-128"/>
              </a:rPr>
              <a:t>Prune</a:t>
            </a:r>
          </a:p>
          <a:p>
            <a:pPr marL="514350" indent="-514350">
              <a:buFont typeface="Arial" panose="020B0604020202020204" pitchFamily="34" charset="0"/>
              <a:buAutoNum type="arabicPeriod"/>
              <a:defRPr/>
            </a:pPr>
            <a:r>
              <a:rPr lang="en-US" dirty="0">
                <a:ea typeface="ＭＳ Ｐゴシック" panose="020B0600070205080204" pitchFamily="34" charset="-128"/>
              </a:rPr>
              <a:t>raspberry</a:t>
            </a:r>
          </a:p>
        </p:txBody>
      </p:sp>
    </p:spTree>
    <p:extLst>
      <p:ext uri="{BB962C8B-B14F-4D97-AF65-F5344CB8AC3E}">
        <p14:creationId xmlns:p14="http://schemas.microsoft.com/office/powerpoint/2010/main" val="90184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7B01-6537-4A49-8383-0A29910FF400}"/>
              </a:ext>
            </a:extLst>
          </p:cNvPr>
          <p:cNvSpPr>
            <a:spLocks noGrp="1"/>
          </p:cNvSpPr>
          <p:nvPr>
            <p:ph type="title"/>
          </p:nvPr>
        </p:nvSpPr>
        <p:spPr>
          <a:xfrm>
            <a:off x="381000" y="174375"/>
            <a:ext cx="7772400" cy="1143000"/>
          </a:xfrm>
        </p:spPr>
        <p:txBody>
          <a:bodyPr/>
          <a:lstStyle/>
          <a:p>
            <a:br>
              <a:rPr lang="en-US" sz="3600" dirty="0"/>
            </a:br>
            <a:br>
              <a:rPr lang="en-US" sz="3600" dirty="0"/>
            </a:br>
            <a:r>
              <a:rPr lang="en-US" sz="3600" dirty="0"/>
              <a:t>Where were we?</a:t>
            </a:r>
            <a:br>
              <a:rPr lang="en-US" sz="3600" dirty="0"/>
            </a:br>
            <a:r>
              <a:rPr lang="en-US" sz="3600" dirty="0"/>
              <a:t>Carcinogens</a:t>
            </a: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28BCF3A5-B589-114D-863A-401F7E20B90A}"/>
              </a:ext>
            </a:extLst>
          </p:cNvPr>
          <p:cNvSpPr>
            <a:spLocks noGrp="1"/>
          </p:cNvSpPr>
          <p:nvPr>
            <p:ph idx="1"/>
          </p:nvPr>
        </p:nvSpPr>
        <p:spPr>
          <a:xfrm>
            <a:off x="76200" y="1327484"/>
            <a:ext cx="8686800" cy="5287962"/>
          </a:xfrm>
        </p:spPr>
        <p:txBody>
          <a:bodyPr/>
          <a:lstStyle/>
          <a:p>
            <a:pPr marL="457200" lvl="1" indent="0">
              <a:buNone/>
            </a:pPr>
            <a:r>
              <a:rPr lang="en-US" dirty="0"/>
              <a:t>What is a dose-response curve?  ED</a:t>
            </a:r>
            <a:r>
              <a:rPr lang="en-US" baseline="-25000" dirty="0"/>
              <a:t>50</a:t>
            </a:r>
            <a:r>
              <a:rPr lang="en-US" dirty="0"/>
              <a:t>? (LD</a:t>
            </a:r>
            <a:r>
              <a:rPr lang="en-US" baseline="-25000" dirty="0"/>
              <a:t>50</a:t>
            </a:r>
            <a:r>
              <a:rPr lang="en-US" dirty="0"/>
              <a:t>, LC</a:t>
            </a:r>
            <a:r>
              <a:rPr lang="en-US" baseline="-25000" dirty="0"/>
              <a:t>50</a:t>
            </a:r>
            <a:r>
              <a:rPr lang="en-US" dirty="0"/>
              <a:t>)?</a:t>
            </a:r>
          </a:p>
          <a:p>
            <a:pPr marL="457200" lvl="1" indent="0">
              <a:buNone/>
            </a:pPr>
            <a:endParaRPr lang="en-US" baseline="-25000" dirty="0"/>
          </a:p>
          <a:p>
            <a:pPr marL="457200" lvl="1" indent="0">
              <a:buNone/>
            </a:pPr>
            <a:r>
              <a:rPr lang="en-US" dirty="0"/>
              <a:t>Correlations vs. Causation</a:t>
            </a:r>
          </a:p>
          <a:p>
            <a:pPr marL="457200" lvl="1" indent="0">
              <a:buNone/>
            </a:pPr>
            <a:r>
              <a:rPr lang="en-US" dirty="0"/>
              <a:t>Bias—define.  Do recent reports of COVID-19 incidence reflect detection bias at a certain level?  Might the general public sometimes misunderstand what’s going on due to detection bias?</a:t>
            </a:r>
          </a:p>
          <a:p>
            <a:pPr marL="457200" lvl="1" indent="0">
              <a:buNone/>
            </a:pPr>
            <a:endParaRPr lang="en-US" dirty="0"/>
          </a:p>
          <a:p>
            <a:pPr marL="457200" lvl="1" indent="0">
              <a:buNone/>
            </a:pPr>
            <a:r>
              <a:rPr lang="en-US" dirty="0"/>
              <a:t>Give an example of how a study of COVID-19 might contain selection or publication bias</a:t>
            </a:r>
          </a:p>
        </p:txBody>
      </p:sp>
    </p:spTree>
    <p:extLst>
      <p:ext uri="{BB962C8B-B14F-4D97-AF65-F5344CB8AC3E}">
        <p14:creationId xmlns:p14="http://schemas.microsoft.com/office/powerpoint/2010/main" val="197557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CB08-53FC-9142-A11B-C5948A13B584}"/>
              </a:ext>
            </a:extLst>
          </p:cNvPr>
          <p:cNvSpPr>
            <a:spLocks noGrp="1"/>
          </p:cNvSpPr>
          <p:nvPr>
            <p:ph type="title"/>
          </p:nvPr>
        </p:nvSpPr>
        <p:spPr/>
        <p:txBody>
          <a:bodyPr>
            <a:normAutofit fontScale="90000"/>
          </a:bodyPr>
          <a:lstStyle/>
          <a:p>
            <a:pPr>
              <a:defRPr/>
            </a:pPr>
            <a:r>
              <a:rPr lang="en-US" sz="4800" dirty="0">
                <a:ea typeface="ＭＳ Ｐゴシック" panose="020B0600070205080204" pitchFamily="34" charset="-128"/>
              </a:rPr>
              <a:t>Be smart! </a:t>
            </a:r>
            <a:br>
              <a:rPr lang="en-US" sz="4800" dirty="0">
                <a:ea typeface="ＭＳ Ｐゴシック" panose="020B0600070205080204" pitchFamily="34" charset="-128"/>
              </a:rPr>
            </a:br>
            <a:endParaRPr lang="en-US" sz="4800"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63BD8BB2-1D2A-ED40-8D1C-A0175F42A19B}"/>
              </a:ext>
            </a:extLst>
          </p:cNvPr>
          <p:cNvSpPr>
            <a:spLocks noGrp="1"/>
          </p:cNvSpPr>
          <p:nvPr>
            <p:ph idx="1"/>
          </p:nvPr>
        </p:nvSpPr>
        <p:spPr/>
        <p:txBody>
          <a:bodyPr>
            <a:normAutofit lnSpcReduction="10000"/>
          </a:bodyPr>
          <a:lstStyle/>
          <a:p>
            <a:pPr>
              <a:defRPr/>
            </a:pPr>
            <a:r>
              <a:rPr lang="en-US" dirty="0">
                <a:ea typeface="ＭＳ Ｐゴシック" panose="020B0600070205080204" pitchFamily="34" charset="-128"/>
              </a:rPr>
              <a:t>Don’t accept merely anecdotal support for a carcinogen or anti-carcinogen claim.  </a:t>
            </a:r>
          </a:p>
          <a:p>
            <a:pPr>
              <a:defRPr/>
            </a:pPr>
            <a:r>
              <a:rPr lang="en-US" dirty="0">
                <a:ea typeface="ＭＳ Ｐゴシック" panose="020B0600070205080204" pitchFamily="34" charset="-128"/>
              </a:rPr>
              <a:t>Look </a:t>
            </a:r>
            <a:r>
              <a:rPr lang="en-US" u="sng" dirty="0">
                <a:ea typeface="ＭＳ Ｐゴシック" panose="020B0600070205080204" pitchFamily="34" charset="-128"/>
              </a:rPr>
              <a:t>for published experimental evidence.</a:t>
            </a:r>
          </a:p>
          <a:p>
            <a:pPr>
              <a:defRPr/>
            </a:pPr>
            <a:r>
              <a:rPr lang="en-US" dirty="0">
                <a:ea typeface="ＭＳ Ｐゴシック" panose="020B0600070205080204" pitchFamily="34" charset="-128"/>
              </a:rPr>
              <a:t>In published evidence, look for proper controls, be aware of bias—make sure the publication does not come from a company that makes money from the product.</a:t>
            </a:r>
          </a:p>
          <a:p>
            <a:pPr>
              <a:defRPr/>
            </a:pPr>
            <a:r>
              <a:rPr lang="en-US" dirty="0">
                <a:ea typeface="ＭＳ Ｐゴシック" panose="020B0600070205080204" pitchFamily="34" charset="-128"/>
              </a:rPr>
              <a:t>Make sure the publication was reviewed by experts (peer review process).</a:t>
            </a:r>
          </a:p>
        </p:txBody>
      </p:sp>
    </p:spTree>
    <p:extLst>
      <p:ext uri="{BB962C8B-B14F-4D97-AF65-F5344CB8AC3E}">
        <p14:creationId xmlns:p14="http://schemas.microsoft.com/office/powerpoint/2010/main" val="2290522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BB55C5B9-E72E-FB49-9DD6-198FDC555779}"/>
              </a:ext>
            </a:extLst>
          </p:cNvPr>
          <p:cNvSpPr>
            <a:spLocks noGrp="1"/>
          </p:cNvSpPr>
          <p:nvPr>
            <p:ph type="title"/>
          </p:nvPr>
        </p:nvSpPr>
        <p:spPr/>
        <p:txBody>
          <a:bodyPr/>
          <a:lstStyle/>
          <a:p>
            <a:r>
              <a:rPr lang="en-US" altLang="en-US" dirty="0"/>
              <a:t>Revisiting mutagens we’ve studied</a:t>
            </a:r>
            <a:br>
              <a:rPr lang="en-US" altLang="en-US" dirty="0"/>
            </a:br>
            <a:r>
              <a:rPr lang="en-US" altLang="en-US" dirty="0"/>
              <a:t>(as carcinogens)</a:t>
            </a:r>
          </a:p>
        </p:txBody>
      </p:sp>
      <p:sp>
        <p:nvSpPr>
          <p:cNvPr id="49154" name="Content Placeholder 2">
            <a:extLst>
              <a:ext uri="{FF2B5EF4-FFF2-40B4-BE49-F238E27FC236}">
                <a16:creationId xmlns:a16="http://schemas.microsoft.com/office/drawing/2014/main" id="{BAE3817B-B80D-DE40-8D0F-5F991308E2AA}"/>
              </a:ext>
            </a:extLst>
          </p:cNvPr>
          <p:cNvSpPr>
            <a:spLocks noGrp="1"/>
          </p:cNvSpPr>
          <p:nvPr>
            <p:ph idx="1"/>
          </p:nvPr>
        </p:nvSpPr>
        <p:spPr/>
        <p:txBody>
          <a:bodyPr/>
          <a:lstStyle/>
          <a:p>
            <a:r>
              <a:rPr lang="en-US" altLang="en-US"/>
              <a:t>2 primary classes:</a:t>
            </a:r>
          </a:p>
          <a:p>
            <a:pPr lvl="1"/>
            <a:r>
              <a:rPr lang="en-US" altLang="en-US"/>
              <a:t>UV</a:t>
            </a:r>
          </a:p>
          <a:p>
            <a:pPr lvl="1"/>
            <a:r>
              <a:rPr lang="en-US" altLang="en-US"/>
              <a:t>Ionizing</a:t>
            </a:r>
          </a:p>
        </p:txBody>
      </p:sp>
    </p:spTree>
    <p:extLst>
      <p:ext uri="{BB962C8B-B14F-4D97-AF65-F5344CB8AC3E}">
        <p14:creationId xmlns:p14="http://schemas.microsoft.com/office/powerpoint/2010/main" val="1397239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539A0855-BDCF-3041-A379-FC6210450072}"/>
              </a:ext>
            </a:extLst>
          </p:cNvPr>
          <p:cNvSpPr>
            <a:spLocks noGrp="1"/>
          </p:cNvSpPr>
          <p:nvPr>
            <p:ph type="title"/>
          </p:nvPr>
        </p:nvSpPr>
        <p:spPr/>
        <p:txBody>
          <a:bodyPr/>
          <a:lstStyle/>
          <a:p>
            <a:r>
              <a:rPr lang="en-US" altLang="en-US"/>
              <a:t>Correlation</a:t>
            </a:r>
          </a:p>
        </p:txBody>
      </p:sp>
      <p:sp>
        <p:nvSpPr>
          <p:cNvPr id="50178" name="Content Placeholder 2">
            <a:extLst>
              <a:ext uri="{FF2B5EF4-FFF2-40B4-BE49-F238E27FC236}">
                <a16:creationId xmlns:a16="http://schemas.microsoft.com/office/drawing/2014/main" id="{0D5EAF5B-7B24-D64C-B03E-4C7BF0E9BF89}"/>
              </a:ext>
            </a:extLst>
          </p:cNvPr>
          <p:cNvSpPr>
            <a:spLocks noGrp="1"/>
          </p:cNvSpPr>
          <p:nvPr>
            <p:ph idx="1"/>
          </p:nvPr>
        </p:nvSpPr>
        <p:spPr/>
        <p:txBody>
          <a:bodyPr/>
          <a:lstStyle/>
          <a:p>
            <a:r>
              <a:rPr lang="en-US" altLang="en-US" b="1"/>
              <a:t>UV</a:t>
            </a:r>
            <a:r>
              <a:rPr lang="en-US" altLang="en-US"/>
              <a:t>—sunlight exposure linked to skin cancer</a:t>
            </a:r>
          </a:p>
          <a:p>
            <a:pPr lvl="1"/>
            <a:r>
              <a:rPr lang="en-US" altLang="en-US"/>
              <a:t>Much higher incidence in people of light skin (melanin absorbs UV radiation and keeps it from inducing DNA damage)</a:t>
            </a:r>
          </a:p>
          <a:p>
            <a:pPr lvl="1"/>
            <a:r>
              <a:rPr lang="en-US" altLang="en-US"/>
              <a:t>Much higher incidence in locations of intense, prolonged sun or individuals who intentionally expose themselves to UV (outside, tanning beds)</a:t>
            </a:r>
          </a:p>
        </p:txBody>
      </p:sp>
    </p:spTree>
    <p:extLst>
      <p:ext uri="{BB962C8B-B14F-4D97-AF65-F5344CB8AC3E}">
        <p14:creationId xmlns:p14="http://schemas.microsoft.com/office/powerpoint/2010/main" val="1178178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4158-1A99-2545-9F29-5955563E6B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56D1B7-5D1D-6844-8E55-0608930D0D5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638E65F-4BE0-B144-8EFC-91D710BA2BC1}"/>
              </a:ext>
            </a:extLst>
          </p:cNvPr>
          <p:cNvPicPr>
            <a:picLocks noChangeAspect="1"/>
          </p:cNvPicPr>
          <p:nvPr/>
        </p:nvPicPr>
        <p:blipFill>
          <a:blip r:embed="rId2"/>
          <a:stretch>
            <a:fillRect/>
          </a:stretch>
        </p:blipFill>
        <p:spPr>
          <a:xfrm>
            <a:off x="1006929" y="838200"/>
            <a:ext cx="7605485" cy="4876800"/>
          </a:xfrm>
          <a:prstGeom prst="rect">
            <a:avLst/>
          </a:prstGeom>
        </p:spPr>
      </p:pic>
    </p:spTree>
    <p:extLst>
      <p:ext uri="{BB962C8B-B14F-4D97-AF65-F5344CB8AC3E}">
        <p14:creationId xmlns:p14="http://schemas.microsoft.com/office/powerpoint/2010/main" val="61533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93DD887B-05B0-2046-927E-1F55B9073DD5}"/>
              </a:ext>
            </a:extLst>
          </p:cNvPr>
          <p:cNvSpPr>
            <a:spLocks noGrp="1"/>
          </p:cNvSpPr>
          <p:nvPr>
            <p:ph type="title"/>
          </p:nvPr>
        </p:nvSpPr>
        <p:spPr/>
        <p:txBody>
          <a:bodyPr/>
          <a:lstStyle/>
          <a:p>
            <a:r>
              <a:rPr lang="en-US" altLang="en-US"/>
              <a:t>Causation</a:t>
            </a:r>
          </a:p>
        </p:txBody>
      </p:sp>
      <p:sp>
        <p:nvSpPr>
          <p:cNvPr id="51202" name="Content Placeholder 2">
            <a:extLst>
              <a:ext uri="{FF2B5EF4-FFF2-40B4-BE49-F238E27FC236}">
                <a16:creationId xmlns:a16="http://schemas.microsoft.com/office/drawing/2014/main" id="{2C66F2E9-58F3-714A-B6D9-361F8134B891}"/>
              </a:ext>
            </a:extLst>
          </p:cNvPr>
          <p:cNvSpPr>
            <a:spLocks noGrp="1"/>
          </p:cNvSpPr>
          <p:nvPr>
            <p:ph idx="1"/>
          </p:nvPr>
        </p:nvSpPr>
        <p:spPr/>
        <p:txBody>
          <a:bodyPr/>
          <a:lstStyle/>
          <a:p>
            <a:r>
              <a:rPr lang="en-US" altLang="en-US"/>
              <a:t>Recall---what does UV radiation do to DNA?</a:t>
            </a:r>
          </a:p>
          <a:p>
            <a:endParaRPr lang="en-US" altLang="en-US"/>
          </a:p>
          <a:p>
            <a:r>
              <a:rPr lang="en-US" altLang="en-US"/>
              <a:t>What’s the direct link to cancer?</a:t>
            </a:r>
          </a:p>
          <a:p>
            <a:endParaRPr lang="en-US" altLang="en-US"/>
          </a:p>
          <a:p>
            <a:endParaRPr lang="en-US" altLang="en-US"/>
          </a:p>
          <a:p>
            <a:r>
              <a:rPr lang="en-US" altLang="en-US"/>
              <a:t>We will discuss various types of UV radiation in a future lecture. </a:t>
            </a:r>
          </a:p>
        </p:txBody>
      </p:sp>
    </p:spTree>
    <p:extLst>
      <p:ext uri="{BB962C8B-B14F-4D97-AF65-F5344CB8AC3E}">
        <p14:creationId xmlns:p14="http://schemas.microsoft.com/office/powerpoint/2010/main" val="3467085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19C409A4-E96B-4740-A9DF-19B02D06DC38}"/>
              </a:ext>
            </a:extLst>
          </p:cNvPr>
          <p:cNvSpPr>
            <a:spLocks noGrp="1"/>
          </p:cNvSpPr>
          <p:nvPr>
            <p:ph type="title"/>
          </p:nvPr>
        </p:nvSpPr>
        <p:spPr/>
        <p:txBody>
          <a:bodyPr/>
          <a:lstStyle/>
          <a:p>
            <a:r>
              <a:rPr lang="en-US" altLang="en-US"/>
              <a:t>Chapter 6—radiation and cancer</a:t>
            </a:r>
          </a:p>
        </p:txBody>
      </p:sp>
      <p:sp>
        <p:nvSpPr>
          <p:cNvPr id="29698" name="Rectangle 3">
            <a:extLst>
              <a:ext uri="{FF2B5EF4-FFF2-40B4-BE49-F238E27FC236}">
                <a16:creationId xmlns:a16="http://schemas.microsoft.com/office/drawing/2014/main" id="{CD57963B-09F4-154A-BCC5-F4BB266D439E}"/>
              </a:ext>
            </a:extLst>
          </p:cNvPr>
          <p:cNvSpPr>
            <a:spLocks noGrp="1"/>
          </p:cNvSpPr>
          <p:nvPr>
            <p:ph type="body" idx="1"/>
          </p:nvPr>
        </p:nvSpPr>
        <p:spPr/>
        <p:txBody>
          <a:bodyPr/>
          <a:lstStyle/>
          <a:p>
            <a:pPr>
              <a:lnSpc>
                <a:spcPct val="90000"/>
              </a:lnSpc>
            </a:pPr>
            <a:r>
              <a:rPr lang="en-US" altLang="en-US"/>
              <a:t>Radiation</a:t>
            </a:r>
          </a:p>
          <a:p>
            <a:pPr lvl="1">
              <a:lnSpc>
                <a:spcPct val="90000"/>
              </a:lnSpc>
            </a:pPr>
            <a:r>
              <a:rPr lang="en-US" altLang="en-US"/>
              <a:t>Any type of energy that can travel.</a:t>
            </a:r>
          </a:p>
          <a:p>
            <a:pPr lvl="2">
              <a:lnSpc>
                <a:spcPct val="90000"/>
              </a:lnSpc>
            </a:pPr>
            <a:r>
              <a:rPr lang="en-US" altLang="en-US"/>
              <a:t>Heat, sound, cosmic radiation, radio waves, microwaves, visible light, UV light, X-rays, energy emitted from nuclei of atoms.</a:t>
            </a:r>
          </a:p>
          <a:p>
            <a:pPr lvl="2">
              <a:lnSpc>
                <a:spcPct val="90000"/>
              </a:lnSpc>
            </a:pPr>
            <a:endParaRPr lang="en-US" altLang="en-US"/>
          </a:p>
          <a:p>
            <a:pPr lvl="2">
              <a:lnSpc>
                <a:spcPct val="90000"/>
              </a:lnSpc>
            </a:pPr>
            <a:r>
              <a:rPr lang="en-US" altLang="en-US"/>
              <a:t>You are exposed to different forms of essential radiation all the time.</a:t>
            </a:r>
          </a:p>
          <a:p>
            <a:pPr lvl="2">
              <a:lnSpc>
                <a:spcPct val="90000"/>
              </a:lnSpc>
            </a:pPr>
            <a:endParaRPr lang="en-US" altLang="en-US"/>
          </a:p>
          <a:p>
            <a:pPr lvl="2">
              <a:lnSpc>
                <a:spcPct val="90000"/>
              </a:lnSpc>
            </a:pPr>
            <a:r>
              <a:rPr lang="en-US" altLang="en-US"/>
              <a:t>Typically the higher the energy, the more potential for DNA damage and cancer risk. </a:t>
            </a:r>
          </a:p>
        </p:txBody>
      </p:sp>
    </p:spTree>
    <p:extLst>
      <p:ext uri="{BB962C8B-B14F-4D97-AF65-F5344CB8AC3E}">
        <p14:creationId xmlns:p14="http://schemas.microsoft.com/office/powerpoint/2010/main" val="2700807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DC24568-EBA7-7D45-9258-70C1423CAE72}"/>
              </a:ext>
            </a:extLst>
          </p:cNvPr>
          <p:cNvSpPr>
            <a:spLocks noGrp="1"/>
          </p:cNvSpPr>
          <p:nvPr>
            <p:ph type="title"/>
          </p:nvPr>
        </p:nvSpPr>
        <p:spPr>
          <a:xfrm>
            <a:off x="457200" y="146050"/>
            <a:ext cx="8229600" cy="1143000"/>
          </a:xfrm>
        </p:spPr>
        <p:txBody>
          <a:bodyPr>
            <a:normAutofit fontScale="90000"/>
          </a:bodyPr>
          <a:lstStyle/>
          <a:p>
            <a:pPr>
              <a:defRPr/>
            </a:pPr>
            <a:r>
              <a:rPr lang="en-US" sz="4000">
                <a:ea typeface="ＭＳ Ｐゴシック" panose="020B0600070205080204" pitchFamily="34" charset="-128"/>
              </a:rPr>
              <a:t>Energy content is inversely proportional to wavelength</a:t>
            </a:r>
          </a:p>
        </p:txBody>
      </p:sp>
      <p:sp>
        <p:nvSpPr>
          <p:cNvPr id="30722" name="Rectangle 3">
            <a:extLst>
              <a:ext uri="{FF2B5EF4-FFF2-40B4-BE49-F238E27FC236}">
                <a16:creationId xmlns:a16="http://schemas.microsoft.com/office/drawing/2014/main" id="{BE842D48-DF69-0C45-96B0-4B8B199947A8}"/>
              </a:ext>
            </a:extLst>
          </p:cNvPr>
          <p:cNvSpPr>
            <a:spLocks noGrp="1"/>
          </p:cNvSpPr>
          <p:nvPr>
            <p:ph type="body" idx="1"/>
          </p:nvPr>
        </p:nvSpPr>
        <p:spPr/>
        <p:txBody>
          <a:bodyPr/>
          <a:lstStyle/>
          <a:p>
            <a:r>
              <a:rPr lang="en-US" altLang="en-US"/>
              <a:t>Figure 6-3 and below</a:t>
            </a:r>
            <a:r>
              <a:rPr lang="is-IS" altLang="en-US"/>
              <a:t>…</a:t>
            </a:r>
            <a:endParaRPr lang="en-US" altLang="en-US"/>
          </a:p>
          <a:p>
            <a:endParaRPr lang="en-US" altLang="en-US"/>
          </a:p>
          <a:p>
            <a:pPr lvl="1"/>
            <a:endParaRPr lang="en-US" altLang="en-US"/>
          </a:p>
        </p:txBody>
      </p:sp>
      <p:pic>
        <p:nvPicPr>
          <p:cNvPr id="30723" name="Picture 1">
            <a:extLst>
              <a:ext uri="{FF2B5EF4-FFF2-40B4-BE49-F238E27FC236}">
                <a16:creationId xmlns:a16="http://schemas.microsoft.com/office/drawing/2014/main" id="{0705BEC7-06A2-C545-A5F9-2B19D0D57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292350"/>
            <a:ext cx="87249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73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AF7B8B58-467B-BE45-9BE1-E5622B7248FC}"/>
              </a:ext>
            </a:extLst>
          </p:cNvPr>
          <p:cNvSpPr>
            <a:spLocks noGrp="1"/>
          </p:cNvSpPr>
          <p:nvPr>
            <p:ph type="title"/>
          </p:nvPr>
        </p:nvSpPr>
        <p:spPr/>
        <p:txBody>
          <a:bodyPr/>
          <a:lstStyle/>
          <a:p>
            <a:r>
              <a:rPr lang="en-US" altLang="en-US"/>
              <a:t>Sunlight—UV engergy</a:t>
            </a:r>
          </a:p>
        </p:txBody>
      </p:sp>
      <p:sp>
        <p:nvSpPr>
          <p:cNvPr id="31746" name="Rectangle 3">
            <a:extLst>
              <a:ext uri="{FF2B5EF4-FFF2-40B4-BE49-F238E27FC236}">
                <a16:creationId xmlns:a16="http://schemas.microsoft.com/office/drawing/2014/main" id="{D964B61D-0080-824F-87F6-979CF2737BBD}"/>
              </a:ext>
            </a:extLst>
          </p:cNvPr>
          <p:cNvSpPr>
            <a:spLocks noGrp="1"/>
          </p:cNvSpPr>
          <p:nvPr>
            <p:ph type="body" idx="1"/>
          </p:nvPr>
        </p:nvSpPr>
        <p:spPr/>
        <p:txBody>
          <a:bodyPr/>
          <a:lstStyle/>
          <a:p>
            <a:r>
              <a:rPr lang="en-US" altLang="en-US"/>
              <a:t>Sunlight composed of 3 classes/wavelengths of UV energy</a:t>
            </a:r>
          </a:p>
          <a:p>
            <a:pPr lvl="1"/>
            <a:r>
              <a:rPr lang="en-US" altLang="en-US"/>
              <a:t>UVA, UVB, UVC—in decreasing order of wavelenth.</a:t>
            </a:r>
          </a:p>
          <a:p>
            <a:pPr lvl="1"/>
            <a:endParaRPr lang="en-US" altLang="en-US"/>
          </a:p>
          <a:p>
            <a:pPr lvl="1"/>
            <a:r>
              <a:rPr lang="en-US" altLang="en-US"/>
              <a:t>Most UV reaching the earth is UVA—no filter in earth’s atmosphere.</a:t>
            </a:r>
          </a:p>
          <a:p>
            <a:pPr lvl="1"/>
            <a:r>
              <a:rPr lang="en-US" altLang="en-US"/>
              <a:t>Lowest energy---requires long-term exposure to cause cancer (tumor promoter)</a:t>
            </a:r>
          </a:p>
        </p:txBody>
      </p:sp>
    </p:spTree>
    <p:extLst>
      <p:ext uri="{BB962C8B-B14F-4D97-AF65-F5344CB8AC3E}">
        <p14:creationId xmlns:p14="http://schemas.microsoft.com/office/powerpoint/2010/main" val="3007497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BC301220-E0A5-9D4C-9C2E-82405DBA4EE8}"/>
              </a:ext>
            </a:extLst>
          </p:cNvPr>
          <p:cNvSpPr>
            <a:spLocks noGrp="1"/>
          </p:cNvSpPr>
          <p:nvPr>
            <p:ph type="title"/>
          </p:nvPr>
        </p:nvSpPr>
        <p:spPr/>
        <p:txBody>
          <a:bodyPr/>
          <a:lstStyle/>
          <a:p>
            <a:r>
              <a:rPr lang="en-US" altLang="en-US"/>
              <a:t>UVB</a:t>
            </a:r>
          </a:p>
        </p:txBody>
      </p:sp>
      <p:sp>
        <p:nvSpPr>
          <p:cNvPr id="32770" name="Rectangle 3">
            <a:extLst>
              <a:ext uri="{FF2B5EF4-FFF2-40B4-BE49-F238E27FC236}">
                <a16:creationId xmlns:a16="http://schemas.microsoft.com/office/drawing/2014/main" id="{86C60B23-BB35-614A-A9E9-97AABC1BF178}"/>
              </a:ext>
            </a:extLst>
          </p:cNvPr>
          <p:cNvSpPr>
            <a:spLocks noGrp="1"/>
          </p:cNvSpPr>
          <p:nvPr>
            <p:ph type="body" idx="1"/>
          </p:nvPr>
        </p:nvSpPr>
        <p:spPr/>
        <p:txBody>
          <a:bodyPr/>
          <a:lstStyle/>
          <a:p>
            <a:r>
              <a:rPr lang="en-US" altLang="en-US"/>
              <a:t>Primary wavelength to cause cancer (mostly skin cancer).  Figures 6-1, 6-2</a:t>
            </a:r>
          </a:p>
          <a:p>
            <a:endParaRPr lang="en-US" altLang="en-US"/>
          </a:p>
          <a:p>
            <a:r>
              <a:rPr lang="en-US" altLang="en-US"/>
              <a:t>Most UVB absorbed by ozone layer of earth’s atmosphere.</a:t>
            </a:r>
          </a:p>
          <a:p>
            <a:pPr lvl="1"/>
            <a:r>
              <a:rPr lang="en-US" altLang="en-US"/>
              <a:t>UVB that reaches earth surface is responsible for skin tan, burn, aging (dryness/wrinkling), sking cancer</a:t>
            </a:r>
          </a:p>
        </p:txBody>
      </p:sp>
    </p:spTree>
    <p:extLst>
      <p:ext uri="{BB962C8B-B14F-4D97-AF65-F5344CB8AC3E}">
        <p14:creationId xmlns:p14="http://schemas.microsoft.com/office/powerpoint/2010/main" val="632711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D7883755-1A6F-4348-9210-42387800707E}"/>
              </a:ext>
            </a:extLst>
          </p:cNvPr>
          <p:cNvSpPr>
            <a:spLocks noGrp="1"/>
          </p:cNvSpPr>
          <p:nvPr>
            <p:ph type="title"/>
          </p:nvPr>
        </p:nvSpPr>
        <p:spPr/>
        <p:txBody>
          <a:bodyPr/>
          <a:lstStyle/>
          <a:p>
            <a:endParaRPr lang="en-US" altLang="en-US"/>
          </a:p>
        </p:txBody>
      </p:sp>
      <p:sp>
        <p:nvSpPr>
          <p:cNvPr id="33794" name="Rectangle 3">
            <a:extLst>
              <a:ext uri="{FF2B5EF4-FFF2-40B4-BE49-F238E27FC236}">
                <a16:creationId xmlns:a16="http://schemas.microsoft.com/office/drawing/2014/main" id="{99FA5FAC-69A0-FE47-AD37-DAB4934B60A4}"/>
              </a:ext>
            </a:extLst>
          </p:cNvPr>
          <p:cNvSpPr>
            <a:spLocks noGrp="1"/>
          </p:cNvSpPr>
          <p:nvPr>
            <p:ph type="body" idx="1"/>
          </p:nvPr>
        </p:nvSpPr>
        <p:spPr/>
        <p:txBody>
          <a:bodyPr/>
          <a:lstStyle/>
          <a:p>
            <a:r>
              <a:rPr lang="en-US" altLang="en-US"/>
              <a:t>UVC---most dangerous, but does not reach earth at all.</a:t>
            </a:r>
          </a:p>
          <a:p>
            <a:endParaRPr lang="en-US" altLang="en-US"/>
          </a:p>
          <a:p>
            <a:r>
              <a:rPr lang="en-US" altLang="en-US"/>
              <a:t>Can be made in artificial light sources.  Used to sterilize meat/food and surfaces of medical and research equipment. Tissue culture hood!</a:t>
            </a:r>
          </a:p>
          <a:p>
            <a:endParaRPr lang="en-US" altLang="en-US"/>
          </a:p>
          <a:p>
            <a:r>
              <a:rPr lang="en-US" altLang="en-US"/>
              <a:t>Short exposure can burn terribly</a:t>
            </a:r>
          </a:p>
        </p:txBody>
      </p:sp>
    </p:spTree>
    <p:extLst>
      <p:ext uri="{BB962C8B-B14F-4D97-AF65-F5344CB8AC3E}">
        <p14:creationId xmlns:p14="http://schemas.microsoft.com/office/powerpoint/2010/main" val="44623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a:extLst>
              <a:ext uri="{FF2B5EF4-FFF2-40B4-BE49-F238E27FC236}">
                <a16:creationId xmlns:a16="http://schemas.microsoft.com/office/drawing/2014/main" id="{C5EF407A-83A9-7749-A76E-A04B2836FD46}"/>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100">
                <a:ea typeface="ヒラギノ角ゴ Pro W3" panose="020B0300000000000000" pitchFamily="34" charset="-128"/>
              </a:rPr>
              <a:t>Figure 2.24 </a:t>
            </a:r>
            <a:r>
              <a:rPr lang="en-US" altLang="en-US" sz="1100" i="1">
                <a:ea typeface="ヒラギノ角ゴ Pro W3" panose="020B0300000000000000" pitchFamily="34" charset="-128"/>
              </a:rPr>
              <a:t> The Biology of Cancer</a:t>
            </a:r>
            <a:r>
              <a:rPr lang="en-US" altLang="en-US" sz="1100">
                <a:ea typeface="ヒラギノ角ゴ Pro W3" panose="020B0300000000000000" pitchFamily="34" charset="-128"/>
              </a:rPr>
              <a:t> (© Garland Science 2007)</a:t>
            </a:r>
          </a:p>
        </p:txBody>
      </p:sp>
      <p:pic>
        <p:nvPicPr>
          <p:cNvPr id="33794" name="Picture 3" descr="figure 2-24">
            <a:extLst>
              <a:ext uri="{FF2B5EF4-FFF2-40B4-BE49-F238E27FC236}">
                <a16:creationId xmlns:a16="http://schemas.microsoft.com/office/drawing/2014/main" id="{EFD743CD-37BC-2748-B0AE-E77720488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4" y="379413"/>
            <a:ext cx="6105525"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D84ADCE-77A6-F34F-9A80-30C6DEF4B574}"/>
              </a:ext>
            </a:extLst>
          </p:cNvPr>
          <p:cNvSpPr txBox="1"/>
          <p:nvPr/>
        </p:nvSpPr>
        <p:spPr>
          <a:xfrm>
            <a:off x="5334000" y="609600"/>
            <a:ext cx="3124200" cy="1569660"/>
          </a:xfrm>
          <a:prstGeom prst="rect">
            <a:avLst/>
          </a:prstGeom>
          <a:noFill/>
        </p:spPr>
        <p:txBody>
          <a:bodyPr wrap="square" rtlCol="0">
            <a:spAutoFit/>
          </a:bodyPr>
          <a:lstStyle/>
          <a:p>
            <a:r>
              <a:rPr lang="en-US" sz="2400" dirty="0">
                <a:solidFill>
                  <a:srgbClr val="C00000"/>
                </a:solidFill>
              </a:rPr>
              <a:t>Explain how the Ames test works to identify potential carcinogens</a:t>
            </a:r>
          </a:p>
        </p:txBody>
      </p:sp>
    </p:spTree>
    <p:extLst>
      <p:ext uri="{BB962C8B-B14F-4D97-AF65-F5344CB8AC3E}">
        <p14:creationId xmlns:p14="http://schemas.microsoft.com/office/powerpoint/2010/main" val="115699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84CC159F-DE9D-DE4F-B180-BC10DEBB486C}"/>
              </a:ext>
            </a:extLst>
          </p:cNvPr>
          <p:cNvSpPr>
            <a:spLocks noGrp="1"/>
          </p:cNvSpPr>
          <p:nvPr>
            <p:ph type="title"/>
          </p:nvPr>
        </p:nvSpPr>
        <p:spPr/>
        <p:txBody>
          <a:bodyPr/>
          <a:lstStyle/>
          <a:p>
            <a:r>
              <a:rPr lang="en-US" altLang="en-US"/>
              <a:t>UVB</a:t>
            </a:r>
          </a:p>
        </p:txBody>
      </p:sp>
      <p:sp>
        <p:nvSpPr>
          <p:cNvPr id="47107" name="Rectangle 3">
            <a:extLst>
              <a:ext uri="{FF2B5EF4-FFF2-40B4-BE49-F238E27FC236}">
                <a16:creationId xmlns:a16="http://schemas.microsoft.com/office/drawing/2014/main" id="{C58FEA4B-7DF0-EF4E-8B47-0E83CE6775CC}"/>
              </a:ext>
            </a:extLst>
          </p:cNvPr>
          <p:cNvSpPr>
            <a:spLocks noGrp="1"/>
          </p:cNvSpPr>
          <p:nvPr>
            <p:ph type="body" idx="1"/>
          </p:nvPr>
        </p:nvSpPr>
        <p:spPr/>
        <p:txBody>
          <a:bodyPr/>
          <a:lstStyle/>
          <a:p>
            <a:r>
              <a:rPr lang="en-US" altLang="en-US"/>
              <a:t>Induces that DNA lesion called Pyrimidine dimer.</a:t>
            </a:r>
          </a:p>
          <a:p>
            <a:pPr lvl="1"/>
            <a:r>
              <a:rPr lang="en-US" altLang="en-US"/>
              <a:t>Figure 6-4</a:t>
            </a:r>
          </a:p>
          <a:p>
            <a:pPr lvl="1"/>
            <a:endParaRPr lang="en-US" altLang="en-US"/>
          </a:p>
          <a:p>
            <a:pPr lvl="1">
              <a:buFont typeface="Arial" panose="020B0604020202020204" pitchFamily="34" charset="0"/>
              <a:buNone/>
            </a:pPr>
            <a:r>
              <a:rPr lang="en-US" altLang="en-US"/>
              <a:t>How is the disease Xeroderma Pigmentosum (XP) connected?</a:t>
            </a:r>
          </a:p>
        </p:txBody>
      </p:sp>
    </p:spTree>
    <p:extLst>
      <p:ext uri="{BB962C8B-B14F-4D97-AF65-F5344CB8AC3E}">
        <p14:creationId xmlns:p14="http://schemas.microsoft.com/office/powerpoint/2010/main" val="4089792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figure 12-14a">
            <a:extLst>
              <a:ext uri="{FF2B5EF4-FFF2-40B4-BE49-F238E27FC236}">
                <a16:creationId xmlns:a16="http://schemas.microsoft.com/office/drawing/2014/main" id="{3FAB5371-D804-A94A-9075-51D6F616D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
            <a:ext cx="519271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 Box 3">
            <a:extLst>
              <a:ext uri="{FF2B5EF4-FFF2-40B4-BE49-F238E27FC236}">
                <a16:creationId xmlns:a16="http://schemas.microsoft.com/office/drawing/2014/main" id="{FD87489F-126C-AA44-A219-57C0AE738AE9}"/>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100">
                <a:latin typeface="Arial" panose="020B0604020202020204" pitchFamily="34" charset="0"/>
                <a:ea typeface="ヒラギノ角ゴ Pro W3" panose="020B0300000000000000" pitchFamily="34" charset="-128"/>
              </a:rPr>
              <a:t>Figure 12.14a </a:t>
            </a:r>
            <a:r>
              <a:rPr lang="en-US" altLang="en-US" sz="1100" i="1">
                <a:latin typeface="Arial" panose="020B0604020202020204" pitchFamily="34" charset="0"/>
                <a:ea typeface="ヒラギノ角ゴ Pro W3" panose="020B0300000000000000" pitchFamily="34" charset="-128"/>
              </a:rPr>
              <a:t> The Biology of Cancer</a:t>
            </a:r>
            <a:r>
              <a:rPr lang="en-US" altLang="en-US" sz="1100">
                <a:latin typeface="Arial" panose="020B0604020202020204" pitchFamily="34" charset="0"/>
                <a:ea typeface="ヒラギノ角ゴ Pro W3" panose="020B0300000000000000" pitchFamily="34" charset="-128"/>
              </a:rPr>
              <a:t> (© Garland Science 2007)</a:t>
            </a:r>
          </a:p>
        </p:txBody>
      </p:sp>
    </p:spTree>
    <p:extLst>
      <p:ext uri="{BB962C8B-B14F-4D97-AF65-F5344CB8AC3E}">
        <p14:creationId xmlns:p14="http://schemas.microsoft.com/office/powerpoint/2010/main" val="3016852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figure 12-14a">
            <a:extLst>
              <a:ext uri="{FF2B5EF4-FFF2-40B4-BE49-F238E27FC236}">
                <a16:creationId xmlns:a16="http://schemas.microsoft.com/office/drawing/2014/main" id="{E4E9FB6C-8CBD-3249-A1C9-7A12D8EBA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519271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 Box 3">
            <a:extLst>
              <a:ext uri="{FF2B5EF4-FFF2-40B4-BE49-F238E27FC236}">
                <a16:creationId xmlns:a16="http://schemas.microsoft.com/office/drawing/2014/main" id="{7DE32A1A-E1DA-E84D-9E69-725B866CDED8}"/>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100">
                <a:latin typeface="Arial" panose="020B0604020202020204" pitchFamily="34" charset="0"/>
                <a:ea typeface="ヒラギノ角ゴ Pro W3" panose="020B0300000000000000" pitchFamily="34" charset="-128"/>
              </a:rPr>
              <a:t>Figure 12.14a </a:t>
            </a:r>
            <a:r>
              <a:rPr lang="en-US" altLang="en-US" sz="1100" i="1">
                <a:latin typeface="Arial" panose="020B0604020202020204" pitchFamily="34" charset="0"/>
                <a:ea typeface="ヒラギノ角ゴ Pro W3" panose="020B0300000000000000" pitchFamily="34" charset="-128"/>
              </a:rPr>
              <a:t> The Biology of Cancer</a:t>
            </a:r>
            <a:r>
              <a:rPr lang="en-US" altLang="en-US" sz="1100">
                <a:latin typeface="Arial" panose="020B0604020202020204" pitchFamily="34" charset="0"/>
                <a:ea typeface="ヒラギノ角ゴ Pro W3" panose="020B0300000000000000" pitchFamily="34" charset="-128"/>
              </a:rPr>
              <a:t> (© Garland Science 2007)</a:t>
            </a:r>
          </a:p>
        </p:txBody>
      </p:sp>
      <p:sp>
        <p:nvSpPr>
          <p:cNvPr id="37891" name="Text Box 4">
            <a:extLst>
              <a:ext uri="{FF2B5EF4-FFF2-40B4-BE49-F238E27FC236}">
                <a16:creationId xmlns:a16="http://schemas.microsoft.com/office/drawing/2014/main" id="{16010884-549C-E843-8921-D43CFF0244B6}"/>
              </a:ext>
            </a:extLst>
          </p:cNvPr>
          <p:cNvSpPr txBox="1">
            <a:spLocks noChangeArrowheads="1"/>
          </p:cNvSpPr>
          <p:nvPr/>
        </p:nvSpPr>
        <p:spPr bwMode="auto">
          <a:xfrm>
            <a:off x="1676400" y="533400"/>
            <a:ext cx="403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en-US" sz="1800">
                <a:latin typeface="Arial" panose="020B0604020202020204" pitchFamily="34" charset="0"/>
              </a:rPr>
              <a:t>Note—two C nucleotides side by side in one strand of DNA---di-pyrimidine sequence.  C-C or C-T or T-T.</a:t>
            </a:r>
          </a:p>
        </p:txBody>
      </p:sp>
      <p:sp>
        <p:nvSpPr>
          <p:cNvPr id="37892" name="Text Box 6">
            <a:extLst>
              <a:ext uri="{FF2B5EF4-FFF2-40B4-BE49-F238E27FC236}">
                <a16:creationId xmlns:a16="http://schemas.microsoft.com/office/drawing/2014/main" id="{538CE0B9-FF45-E24A-9044-2C032934EB0C}"/>
              </a:ext>
            </a:extLst>
          </p:cNvPr>
          <p:cNvSpPr txBox="1">
            <a:spLocks noChangeArrowheads="1"/>
          </p:cNvSpPr>
          <p:nvPr/>
        </p:nvSpPr>
        <p:spPr bwMode="auto">
          <a:xfrm>
            <a:off x="3733800" y="5715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en-US" sz="1800">
                <a:latin typeface="Arial" panose="020B0604020202020204" pitchFamily="34" charset="0"/>
              </a:rPr>
              <a:t>Not base pairing!</a:t>
            </a:r>
          </a:p>
        </p:txBody>
      </p:sp>
      <p:sp>
        <p:nvSpPr>
          <p:cNvPr id="37893" name="Freeform 7">
            <a:extLst>
              <a:ext uri="{FF2B5EF4-FFF2-40B4-BE49-F238E27FC236}">
                <a16:creationId xmlns:a16="http://schemas.microsoft.com/office/drawing/2014/main" id="{D81A0A40-3039-794F-B1B3-F797D207309C}"/>
              </a:ext>
            </a:extLst>
          </p:cNvPr>
          <p:cNvSpPr>
            <a:spLocks/>
          </p:cNvSpPr>
          <p:nvPr/>
        </p:nvSpPr>
        <p:spPr bwMode="auto">
          <a:xfrm>
            <a:off x="304800" y="2057400"/>
            <a:ext cx="722313" cy="4446588"/>
          </a:xfrm>
          <a:custGeom>
            <a:avLst/>
            <a:gdLst>
              <a:gd name="T0" fmla="*/ 446088 w 455"/>
              <a:gd name="T1" fmla="*/ 0 h 2801"/>
              <a:gd name="T2" fmla="*/ 184150 w 455"/>
              <a:gd name="T3" fmla="*/ 87313 h 2801"/>
              <a:gd name="T4" fmla="*/ 120650 w 455"/>
              <a:gd name="T5" fmla="*/ 238125 h 2801"/>
              <a:gd name="T6" fmla="*/ 71438 w 455"/>
              <a:gd name="T7" fmla="*/ 425450 h 2801"/>
              <a:gd name="T8" fmla="*/ 207963 w 455"/>
              <a:gd name="T9" fmla="*/ 1190625 h 2801"/>
              <a:gd name="T10" fmla="*/ 358775 w 455"/>
              <a:gd name="T11" fmla="*/ 1377950 h 2801"/>
              <a:gd name="T12" fmla="*/ 409575 w 455"/>
              <a:gd name="T13" fmla="*/ 1452563 h 2801"/>
              <a:gd name="T14" fmla="*/ 446088 w 455"/>
              <a:gd name="T15" fmla="*/ 1641475 h 2801"/>
              <a:gd name="T16" fmla="*/ 420688 w 455"/>
              <a:gd name="T17" fmla="*/ 1916113 h 2801"/>
              <a:gd name="T18" fmla="*/ 320675 w 455"/>
              <a:gd name="T19" fmla="*/ 2003425 h 2801"/>
              <a:gd name="T20" fmla="*/ 271463 w 455"/>
              <a:gd name="T21" fmla="*/ 2117725 h 2801"/>
              <a:gd name="T22" fmla="*/ 420688 w 455"/>
              <a:gd name="T23" fmla="*/ 2705100 h 2801"/>
              <a:gd name="T24" fmla="*/ 509588 w 455"/>
              <a:gd name="T25" fmla="*/ 2805113 h 2801"/>
              <a:gd name="T26" fmla="*/ 558800 w 455"/>
              <a:gd name="T27" fmla="*/ 2881313 h 2801"/>
              <a:gd name="T28" fmla="*/ 609600 w 455"/>
              <a:gd name="T29" fmla="*/ 2955925 h 2801"/>
              <a:gd name="T30" fmla="*/ 635000 w 455"/>
              <a:gd name="T31" fmla="*/ 2994025 h 2801"/>
              <a:gd name="T32" fmla="*/ 496888 w 455"/>
              <a:gd name="T33" fmla="*/ 3181350 h 2801"/>
              <a:gd name="T34" fmla="*/ 420688 w 455"/>
              <a:gd name="T35" fmla="*/ 3232150 h 2801"/>
              <a:gd name="T36" fmla="*/ 384175 w 455"/>
              <a:gd name="T37" fmla="*/ 3257550 h 2801"/>
              <a:gd name="T38" fmla="*/ 296863 w 455"/>
              <a:gd name="T39" fmla="*/ 3381375 h 2801"/>
              <a:gd name="T40" fmla="*/ 233363 w 455"/>
              <a:gd name="T41" fmla="*/ 3595688 h 2801"/>
              <a:gd name="T42" fmla="*/ 246063 w 455"/>
              <a:gd name="T43" fmla="*/ 3957638 h 2801"/>
              <a:gd name="T44" fmla="*/ 307975 w 455"/>
              <a:gd name="T45" fmla="*/ 4046538 h 2801"/>
              <a:gd name="T46" fmla="*/ 558800 w 455"/>
              <a:gd name="T47" fmla="*/ 4271963 h 2801"/>
              <a:gd name="T48" fmla="*/ 722313 w 455"/>
              <a:gd name="T49" fmla="*/ 4397375 h 2801"/>
              <a:gd name="T50" fmla="*/ 696913 w 455"/>
              <a:gd name="T51" fmla="*/ 4433888 h 2801"/>
              <a:gd name="T52" fmla="*/ 658813 w 455"/>
              <a:gd name="T53" fmla="*/ 4446588 h 28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5" h="2801">
                <a:moveTo>
                  <a:pt x="281" y="0"/>
                </a:moveTo>
                <a:cubicBezTo>
                  <a:pt x="163" y="10"/>
                  <a:pt x="194" y="1"/>
                  <a:pt x="116" y="55"/>
                </a:cubicBezTo>
                <a:cubicBezTo>
                  <a:pt x="100" y="88"/>
                  <a:pt x="96" y="120"/>
                  <a:pt x="76" y="150"/>
                </a:cubicBezTo>
                <a:cubicBezTo>
                  <a:pt x="66" y="190"/>
                  <a:pt x="54" y="228"/>
                  <a:pt x="45" y="268"/>
                </a:cubicBezTo>
                <a:cubicBezTo>
                  <a:pt x="49" y="463"/>
                  <a:pt x="0" y="614"/>
                  <a:pt x="131" y="750"/>
                </a:cubicBezTo>
                <a:cubicBezTo>
                  <a:pt x="146" y="794"/>
                  <a:pt x="194" y="836"/>
                  <a:pt x="226" y="868"/>
                </a:cubicBezTo>
                <a:cubicBezTo>
                  <a:pt x="239" y="881"/>
                  <a:pt x="258" y="915"/>
                  <a:pt x="258" y="915"/>
                </a:cubicBezTo>
                <a:cubicBezTo>
                  <a:pt x="270" y="956"/>
                  <a:pt x="276" y="991"/>
                  <a:pt x="281" y="1034"/>
                </a:cubicBezTo>
                <a:cubicBezTo>
                  <a:pt x="281" y="1035"/>
                  <a:pt x="283" y="1164"/>
                  <a:pt x="265" y="1207"/>
                </a:cubicBezTo>
                <a:cubicBezTo>
                  <a:pt x="254" y="1233"/>
                  <a:pt x="202" y="1262"/>
                  <a:pt x="202" y="1262"/>
                </a:cubicBezTo>
                <a:cubicBezTo>
                  <a:pt x="193" y="1288"/>
                  <a:pt x="180" y="1308"/>
                  <a:pt x="171" y="1334"/>
                </a:cubicBezTo>
                <a:cubicBezTo>
                  <a:pt x="176" y="1458"/>
                  <a:pt x="169" y="1608"/>
                  <a:pt x="265" y="1704"/>
                </a:cubicBezTo>
                <a:cubicBezTo>
                  <a:pt x="277" y="1739"/>
                  <a:pt x="299" y="1739"/>
                  <a:pt x="321" y="1767"/>
                </a:cubicBezTo>
                <a:cubicBezTo>
                  <a:pt x="333" y="1782"/>
                  <a:pt x="341" y="1799"/>
                  <a:pt x="352" y="1815"/>
                </a:cubicBezTo>
                <a:cubicBezTo>
                  <a:pt x="362" y="1831"/>
                  <a:pt x="373" y="1846"/>
                  <a:pt x="384" y="1862"/>
                </a:cubicBezTo>
                <a:cubicBezTo>
                  <a:pt x="389" y="1870"/>
                  <a:pt x="400" y="1886"/>
                  <a:pt x="400" y="1886"/>
                </a:cubicBezTo>
                <a:cubicBezTo>
                  <a:pt x="418" y="1948"/>
                  <a:pt x="359" y="1978"/>
                  <a:pt x="313" y="2004"/>
                </a:cubicBezTo>
                <a:cubicBezTo>
                  <a:pt x="296" y="2013"/>
                  <a:pt x="281" y="2025"/>
                  <a:pt x="265" y="2036"/>
                </a:cubicBezTo>
                <a:cubicBezTo>
                  <a:pt x="257" y="2041"/>
                  <a:pt x="242" y="2052"/>
                  <a:pt x="242" y="2052"/>
                </a:cubicBezTo>
                <a:cubicBezTo>
                  <a:pt x="197" y="2114"/>
                  <a:pt x="214" y="2088"/>
                  <a:pt x="187" y="2130"/>
                </a:cubicBezTo>
                <a:cubicBezTo>
                  <a:pt x="176" y="2176"/>
                  <a:pt x="158" y="2219"/>
                  <a:pt x="147" y="2265"/>
                </a:cubicBezTo>
                <a:cubicBezTo>
                  <a:pt x="150" y="2341"/>
                  <a:pt x="143" y="2418"/>
                  <a:pt x="155" y="2493"/>
                </a:cubicBezTo>
                <a:cubicBezTo>
                  <a:pt x="159" y="2515"/>
                  <a:pt x="178" y="2533"/>
                  <a:pt x="194" y="2549"/>
                </a:cubicBezTo>
                <a:cubicBezTo>
                  <a:pt x="245" y="2599"/>
                  <a:pt x="298" y="2645"/>
                  <a:pt x="352" y="2691"/>
                </a:cubicBezTo>
                <a:cubicBezTo>
                  <a:pt x="385" y="2719"/>
                  <a:pt x="414" y="2756"/>
                  <a:pt x="455" y="2770"/>
                </a:cubicBezTo>
                <a:cubicBezTo>
                  <a:pt x="450" y="2778"/>
                  <a:pt x="446" y="2787"/>
                  <a:pt x="439" y="2793"/>
                </a:cubicBezTo>
                <a:cubicBezTo>
                  <a:pt x="432" y="2798"/>
                  <a:pt x="415" y="2801"/>
                  <a:pt x="415" y="2801"/>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4" name="Line 8">
            <a:extLst>
              <a:ext uri="{FF2B5EF4-FFF2-40B4-BE49-F238E27FC236}">
                <a16:creationId xmlns:a16="http://schemas.microsoft.com/office/drawing/2014/main" id="{EE498516-A6BF-ED4D-9128-041E19326B65}"/>
              </a:ext>
            </a:extLst>
          </p:cNvPr>
          <p:cNvSpPr>
            <a:spLocks noChangeShapeType="1"/>
          </p:cNvSpPr>
          <p:nvPr/>
        </p:nvSpPr>
        <p:spPr bwMode="auto">
          <a:xfrm flipH="1" flipV="1">
            <a:off x="4191000" y="5257800"/>
            <a:ext cx="3048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Line 9">
            <a:extLst>
              <a:ext uri="{FF2B5EF4-FFF2-40B4-BE49-F238E27FC236}">
                <a16:creationId xmlns:a16="http://schemas.microsoft.com/office/drawing/2014/main" id="{749431F2-AF30-9642-9143-F6D83BF15E18}"/>
              </a:ext>
            </a:extLst>
          </p:cNvPr>
          <p:cNvSpPr>
            <a:spLocks noChangeShapeType="1"/>
          </p:cNvSpPr>
          <p:nvPr/>
        </p:nvSpPr>
        <p:spPr bwMode="auto">
          <a:xfrm>
            <a:off x="381000" y="30480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10">
            <a:extLst>
              <a:ext uri="{FF2B5EF4-FFF2-40B4-BE49-F238E27FC236}">
                <a16:creationId xmlns:a16="http://schemas.microsoft.com/office/drawing/2014/main" id="{5A1FEA10-0FF6-444D-8D70-F7A75A57E355}"/>
              </a:ext>
            </a:extLst>
          </p:cNvPr>
          <p:cNvSpPr>
            <a:spLocks noChangeShapeType="1"/>
          </p:cNvSpPr>
          <p:nvPr/>
        </p:nvSpPr>
        <p:spPr bwMode="auto">
          <a:xfrm>
            <a:off x="609600" y="44958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Text Box 11">
            <a:extLst>
              <a:ext uri="{FF2B5EF4-FFF2-40B4-BE49-F238E27FC236}">
                <a16:creationId xmlns:a16="http://schemas.microsoft.com/office/drawing/2014/main" id="{C2A06EB4-BA38-D545-A766-8EB48A1A8DBB}"/>
              </a:ext>
            </a:extLst>
          </p:cNvPr>
          <p:cNvSpPr txBox="1">
            <a:spLocks noChangeArrowheads="1"/>
          </p:cNvSpPr>
          <p:nvPr/>
        </p:nvSpPr>
        <p:spPr bwMode="auto">
          <a:xfrm>
            <a:off x="1371600" y="2819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en-US" sz="1800">
                <a:latin typeface="Arial" panose="020B0604020202020204" pitchFamily="34" charset="0"/>
              </a:rPr>
              <a:t>G</a:t>
            </a:r>
          </a:p>
        </p:txBody>
      </p:sp>
      <p:sp>
        <p:nvSpPr>
          <p:cNvPr id="37898" name="Text Box 12">
            <a:extLst>
              <a:ext uri="{FF2B5EF4-FFF2-40B4-BE49-F238E27FC236}">
                <a16:creationId xmlns:a16="http://schemas.microsoft.com/office/drawing/2014/main" id="{334E7270-E192-EA40-A08B-FDE4C5DE67A2}"/>
              </a:ext>
            </a:extLst>
          </p:cNvPr>
          <p:cNvSpPr txBox="1">
            <a:spLocks noChangeArrowheads="1"/>
          </p:cNvSpPr>
          <p:nvPr/>
        </p:nvSpPr>
        <p:spPr bwMode="auto">
          <a:xfrm>
            <a:off x="15240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en-US" sz="1800">
                <a:latin typeface="Arial" panose="020B0604020202020204" pitchFamily="34" charset="0"/>
              </a:rPr>
              <a:t>G</a:t>
            </a:r>
          </a:p>
        </p:txBody>
      </p:sp>
      <p:sp>
        <p:nvSpPr>
          <p:cNvPr id="37899" name="Line 13">
            <a:extLst>
              <a:ext uri="{FF2B5EF4-FFF2-40B4-BE49-F238E27FC236}">
                <a16:creationId xmlns:a16="http://schemas.microsoft.com/office/drawing/2014/main" id="{62EECDCA-0060-E348-91F9-5E0DA039EDFB}"/>
              </a:ext>
            </a:extLst>
          </p:cNvPr>
          <p:cNvSpPr>
            <a:spLocks noChangeShapeType="1"/>
          </p:cNvSpPr>
          <p:nvPr/>
        </p:nvSpPr>
        <p:spPr bwMode="auto">
          <a:xfrm flipH="1">
            <a:off x="3810000" y="1524000"/>
            <a:ext cx="4572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72788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172ACEB-B94C-264D-AA00-98CCD51EE80E}"/>
              </a:ext>
            </a:extLst>
          </p:cNvPr>
          <p:cNvSpPr>
            <a:spLocks noGrp="1"/>
          </p:cNvSpPr>
          <p:nvPr>
            <p:ph type="title"/>
          </p:nvPr>
        </p:nvSpPr>
        <p:spPr/>
        <p:txBody>
          <a:bodyPr>
            <a:normAutofit fontScale="90000"/>
          </a:bodyPr>
          <a:lstStyle/>
          <a:p>
            <a:pPr>
              <a:defRPr/>
            </a:pPr>
            <a:r>
              <a:rPr lang="en-US" sz="4000">
                <a:ea typeface="ＭＳ Ｐゴシック" panose="020B0600070205080204" pitchFamily="34" charset="-128"/>
              </a:rPr>
              <a:t>Which gene(s) are important in skin cancer?</a:t>
            </a:r>
          </a:p>
        </p:txBody>
      </p:sp>
      <p:sp>
        <p:nvSpPr>
          <p:cNvPr id="39938" name="Rectangle 3">
            <a:extLst>
              <a:ext uri="{FF2B5EF4-FFF2-40B4-BE49-F238E27FC236}">
                <a16:creationId xmlns:a16="http://schemas.microsoft.com/office/drawing/2014/main" id="{226B7E15-D877-5A48-8D6D-A59BB8A91E99}"/>
              </a:ext>
            </a:extLst>
          </p:cNvPr>
          <p:cNvSpPr>
            <a:spLocks noGrp="1"/>
          </p:cNvSpPr>
          <p:nvPr>
            <p:ph type="body" idx="1"/>
          </p:nvPr>
        </p:nvSpPr>
        <p:spPr/>
        <p:txBody>
          <a:bodyPr/>
          <a:lstStyle/>
          <a:p>
            <a:r>
              <a:rPr lang="en-US" altLang="en-US"/>
              <a:t>Non-melanoma---(basal cell or squamous cell carcinoma) routinely shows a “UV signature” with pyrimidine dimer-induced mutations in </a:t>
            </a:r>
            <a:r>
              <a:rPr lang="en-US" altLang="en-US" b="1"/>
              <a:t>p53</a:t>
            </a:r>
            <a:r>
              <a:rPr lang="en-US" altLang="en-US"/>
              <a:t> gene!</a:t>
            </a:r>
          </a:p>
          <a:p>
            <a:endParaRPr lang="en-US" altLang="en-US"/>
          </a:p>
          <a:p>
            <a:r>
              <a:rPr lang="en-US" altLang="en-US"/>
              <a:t>Mutations in p53 are non-random changes—affect the coding sequence—change the protein.  Figure 6-5 and 6-6</a:t>
            </a:r>
          </a:p>
          <a:p>
            <a:endParaRPr lang="en-US" altLang="en-US"/>
          </a:p>
          <a:p>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122144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a:extLst>
              <a:ext uri="{FF2B5EF4-FFF2-40B4-BE49-F238E27FC236}">
                <a16:creationId xmlns:a16="http://schemas.microsoft.com/office/drawing/2014/main" id="{6BD6CEE3-7175-4649-A171-1A70AAB2B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0438"/>
            <a:ext cx="76200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5">
            <a:extLst>
              <a:ext uri="{FF2B5EF4-FFF2-40B4-BE49-F238E27FC236}">
                <a16:creationId xmlns:a16="http://schemas.microsoft.com/office/drawing/2014/main" id="{5EEB0E12-39DA-B24B-9E89-C589392D85FF}"/>
              </a:ext>
            </a:extLst>
          </p:cNvPr>
          <p:cNvSpPr txBox="1">
            <a:spLocks noChangeArrowheads="1"/>
          </p:cNvSpPr>
          <p:nvPr/>
        </p:nvSpPr>
        <p:spPr bwMode="auto">
          <a:xfrm>
            <a:off x="3581400" y="2286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en-US" sz="3600">
                <a:latin typeface="Arial" panose="020B0604020202020204" pitchFamily="34" charset="0"/>
              </a:rPr>
              <a:t>Recall?</a:t>
            </a:r>
          </a:p>
        </p:txBody>
      </p:sp>
      <p:sp>
        <p:nvSpPr>
          <p:cNvPr id="40963" name="Oval 6">
            <a:extLst>
              <a:ext uri="{FF2B5EF4-FFF2-40B4-BE49-F238E27FC236}">
                <a16:creationId xmlns:a16="http://schemas.microsoft.com/office/drawing/2014/main" id="{C9452DF0-C572-9549-88B4-307F2902203C}"/>
              </a:ext>
            </a:extLst>
          </p:cNvPr>
          <p:cNvSpPr>
            <a:spLocks noChangeArrowheads="1"/>
          </p:cNvSpPr>
          <p:nvPr/>
        </p:nvSpPr>
        <p:spPr bwMode="auto">
          <a:xfrm>
            <a:off x="2895600" y="2590800"/>
            <a:ext cx="914400" cy="9144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40964" name="Oval 7">
            <a:extLst>
              <a:ext uri="{FF2B5EF4-FFF2-40B4-BE49-F238E27FC236}">
                <a16:creationId xmlns:a16="http://schemas.microsoft.com/office/drawing/2014/main" id="{B1074F61-21B8-624B-B2C6-65662F9AA27D}"/>
              </a:ext>
            </a:extLst>
          </p:cNvPr>
          <p:cNvSpPr>
            <a:spLocks noChangeArrowheads="1"/>
          </p:cNvSpPr>
          <p:nvPr/>
        </p:nvSpPr>
        <p:spPr bwMode="auto">
          <a:xfrm>
            <a:off x="1981200" y="685800"/>
            <a:ext cx="1295400" cy="14478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54154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F8F26-46C1-774D-9F6B-F3A3742DDA29}"/>
              </a:ext>
            </a:extLst>
          </p:cNvPr>
          <p:cNvSpPr>
            <a:spLocks noGrp="1"/>
          </p:cNvSpPr>
          <p:nvPr>
            <p:ph type="title"/>
          </p:nvPr>
        </p:nvSpPr>
        <p:spPr/>
        <p:txBody>
          <a:bodyPr/>
          <a:lstStyle/>
          <a:p>
            <a:br>
              <a:rPr lang="en-US" sz="3600" dirty="0"/>
            </a:br>
            <a:r>
              <a:rPr lang="en-US" sz="3600" dirty="0"/>
              <a:t>What is the take home message of the slide?</a:t>
            </a:r>
            <a:br>
              <a:rPr lang="en-US" sz="3600" dirty="0"/>
            </a:br>
            <a:endParaRPr lang="en-US" sz="3600" dirty="0"/>
          </a:p>
        </p:txBody>
      </p:sp>
      <p:sp>
        <p:nvSpPr>
          <p:cNvPr id="3" name="Content Placeholder 2">
            <a:extLst>
              <a:ext uri="{FF2B5EF4-FFF2-40B4-BE49-F238E27FC236}">
                <a16:creationId xmlns:a16="http://schemas.microsoft.com/office/drawing/2014/main" id="{15D9CFBB-0EF6-8543-B85C-E2D214A3C6D2}"/>
              </a:ext>
            </a:extLst>
          </p:cNvPr>
          <p:cNvSpPr>
            <a:spLocks noGrp="1"/>
          </p:cNvSpPr>
          <p:nvPr>
            <p:ph idx="1"/>
          </p:nvPr>
        </p:nvSpPr>
        <p:spPr/>
        <p:txBody>
          <a:bodyPr/>
          <a:lstStyle/>
          <a:p>
            <a:endParaRPr lang="en-US" dirty="0"/>
          </a:p>
        </p:txBody>
      </p:sp>
      <p:pic>
        <p:nvPicPr>
          <p:cNvPr id="4" name="Picture 2" descr="figure 2-25">
            <a:extLst>
              <a:ext uri="{FF2B5EF4-FFF2-40B4-BE49-F238E27FC236}">
                <a16:creationId xmlns:a16="http://schemas.microsoft.com/office/drawing/2014/main" id="{157C16D4-B711-114D-A54C-725F47080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914" y="1524000"/>
            <a:ext cx="5348086" cy="529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60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DAE354C-A13D-BF47-AFEF-44AAF0017E36}"/>
              </a:ext>
            </a:extLst>
          </p:cNvPr>
          <p:cNvSpPr>
            <a:spLocks noGrp="1"/>
          </p:cNvSpPr>
          <p:nvPr>
            <p:ph type="title"/>
          </p:nvPr>
        </p:nvSpPr>
        <p:spPr/>
        <p:txBody>
          <a:bodyPr>
            <a:normAutofit fontScale="90000"/>
          </a:bodyPr>
          <a:lstStyle/>
          <a:p>
            <a:pPr>
              <a:defRPr/>
            </a:pPr>
            <a:r>
              <a:rPr lang="en-US" sz="4000" dirty="0"/>
              <a:t>Ames tests/Animal testing </a:t>
            </a:r>
            <a:r>
              <a:rPr lang="en-US" sz="4000" u="sng" dirty="0"/>
              <a:t>fail to identify</a:t>
            </a:r>
            <a:r>
              <a:rPr lang="en-US" sz="4000" dirty="0"/>
              <a:t> a class of cancer-associated agents…</a:t>
            </a:r>
          </a:p>
        </p:txBody>
      </p:sp>
      <p:sp>
        <p:nvSpPr>
          <p:cNvPr id="38914" name="Rectangle 3">
            <a:extLst>
              <a:ext uri="{FF2B5EF4-FFF2-40B4-BE49-F238E27FC236}">
                <a16:creationId xmlns:a16="http://schemas.microsoft.com/office/drawing/2014/main" id="{5F6CF661-5B03-8D45-B54D-E997433A9792}"/>
              </a:ext>
            </a:extLst>
          </p:cNvPr>
          <p:cNvSpPr>
            <a:spLocks noGrp="1"/>
          </p:cNvSpPr>
          <p:nvPr>
            <p:ph type="body" idx="1"/>
          </p:nvPr>
        </p:nvSpPr>
        <p:spPr/>
        <p:txBody>
          <a:bodyPr/>
          <a:lstStyle/>
          <a:p>
            <a:r>
              <a:rPr lang="en-US" altLang="en-US" sz="4000" b="1"/>
              <a:t>Tumor promoters</a:t>
            </a:r>
          </a:p>
          <a:p>
            <a:pPr lvl="1"/>
            <a:r>
              <a:rPr lang="en-US" altLang="en-US" sz="3200"/>
              <a:t>Agents that act on cells AFTER  accumulated mutations have initiated abnormal growth.</a:t>
            </a:r>
          </a:p>
          <a:p>
            <a:pPr lvl="1"/>
            <a:endParaRPr lang="en-US" altLang="en-US" sz="3200"/>
          </a:p>
          <a:p>
            <a:pPr lvl="1"/>
            <a:r>
              <a:rPr lang="en-US" altLang="en-US" sz="3200"/>
              <a:t>Most lead, indirectly, to mutations by simply increasing the rate at which the  clone of cells divide.</a:t>
            </a:r>
          </a:p>
          <a:p>
            <a:pPr lvl="1"/>
            <a:endParaRPr lang="en-US" altLang="en-US"/>
          </a:p>
        </p:txBody>
      </p:sp>
    </p:spTree>
    <p:extLst>
      <p:ext uri="{BB962C8B-B14F-4D97-AF65-F5344CB8AC3E}">
        <p14:creationId xmlns:p14="http://schemas.microsoft.com/office/powerpoint/2010/main" val="226216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a:extLst>
              <a:ext uri="{FF2B5EF4-FFF2-40B4-BE49-F238E27FC236}">
                <a16:creationId xmlns:a16="http://schemas.microsoft.com/office/drawing/2014/main" id="{C5ECA00C-2485-3C4B-ADB3-4A8A29ACA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76200"/>
            <a:ext cx="5843587"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 Box 5">
            <a:extLst>
              <a:ext uri="{FF2B5EF4-FFF2-40B4-BE49-F238E27FC236}">
                <a16:creationId xmlns:a16="http://schemas.microsoft.com/office/drawing/2014/main" id="{4BDEDE70-BE23-9749-88E2-C68DE09F3B9B}"/>
              </a:ext>
            </a:extLst>
          </p:cNvPr>
          <p:cNvSpPr txBox="1">
            <a:spLocks noChangeArrowheads="1"/>
          </p:cNvSpPr>
          <p:nvPr/>
        </p:nvSpPr>
        <p:spPr bwMode="auto">
          <a:xfrm>
            <a:off x="304800" y="12954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t>Tumor promoters</a:t>
            </a:r>
          </a:p>
        </p:txBody>
      </p:sp>
    </p:spTree>
    <p:extLst>
      <p:ext uri="{BB962C8B-B14F-4D97-AF65-F5344CB8AC3E}">
        <p14:creationId xmlns:p14="http://schemas.microsoft.com/office/powerpoint/2010/main" val="112525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11E7-CE5D-8E46-A6A5-010DBF7E9C14}"/>
              </a:ext>
            </a:extLst>
          </p:cNvPr>
          <p:cNvSpPr>
            <a:spLocks noGrp="1"/>
          </p:cNvSpPr>
          <p:nvPr>
            <p:ph type="title"/>
          </p:nvPr>
        </p:nvSpPr>
        <p:spPr/>
        <p:txBody>
          <a:bodyPr/>
          <a:lstStyle/>
          <a:p>
            <a:r>
              <a:rPr lang="en-US" dirty="0"/>
              <a:t>What if one thing has many chemicals?</a:t>
            </a:r>
          </a:p>
        </p:txBody>
      </p:sp>
      <p:sp>
        <p:nvSpPr>
          <p:cNvPr id="3" name="Content Placeholder 2">
            <a:extLst>
              <a:ext uri="{FF2B5EF4-FFF2-40B4-BE49-F238E27FC236}">
                <a16:creationId xmlns:a16="http://schemas.microsoft.com/office/drawing/2014/main" id="{663527CD-CF03-9443-8DC8-5B3713CB77E5}"/>
              </a:ext>
            </a:extLst>
          </p:cNvPr>
          <p:cNvSpPr>
            <a:spLocks noGrp="1"/>
          </p:cNvSpPr>
          <p:nvPr>
            <p:ph idx="1"/>
          </p:nvPr>
        </p:nvSpPr>
        <p:spPr>
          <a:xfrm>
            <a:off x="457200" y="1600200"/>
            <a:ext cx="8229600" cy="4800600"/>
          </a:xfrm>
        </p:spPr>
        <p:txBody>
          <a:bodyPr/>
          <a:lstStyle/>
          <a:p>
            <a:r>
              <a:rPr lang="en-US" dirty="0"/>
              <a:t>Like Robert Koch’s approach to sorting out which germ is causing a particular disease, mixtures of chemicals must be tested individually for mutagenicity and then carcinogenicity.</a:t>
            </a:r>
          </a:p>
          <a:p>
            <a:endParaRPr lang="en-US" dirty="0"/>
          </a:p>
          <a:p>
            <a:r>
              <a:rPr lang="en-US" dirty="0"/>
              <a:t>But…holy SMOKES (pun intended), look at how MANY carcinogens are found in one source---Tobacco smoke!  Figure 4-2</a:t>
            </a:r>
          </a:p>
          <a:p>
            <a:endParaRPr lang="en-US" dirty="0"/>
          </a:p>
        </p:txBody>
      </p:sp>
    </p:spTree>
    <p:extLst>
      <p:ext uri="{BB962C8B-B14F-4D97-AF65-F5344CB8AC3E}">
        <p14:creationId xmlns:p14="http://schemas.microsoft.com/office/powerpoint/2010/main" val="400859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7ED4CF1D-5020-DD43-AAD8-8DE7CE7B887C}"/>
              </a:ext>
            </a:extLst>
          </p:cNvPr>
          <p:cNvSpPr>
            <a:spLocks noGrp="1"/>
          </p:cNvSpPr>
          <p:nvPr>
            <p:ph type="title"/>
          </p:nvPr>
        </p:nvSpPr>
        <p:spPr/>
        <p:txBody>
          <a:bodyPr/>
          <a:lstStyle/>
          <a:p>
            <a:endParaRPr lang="en-US" altLang="en-US"/>
          </a:p>
        </p:txBody>
      </p:sp>
      <p:sp>
        <p:nvSpPr>
          <p:cNvPr id="45058" name="Content Placeholder 2">
            <a:extLst>
              <a:ext uri="{FF2B5EF4-FFF2-40B4-BE49-F238E27FC236}">
                <a16:creationId xmlns:a16="http://schemas.microsoft.com/office/drawing/2014/main" id="{1CDB75FA-14F9-884B-B970-ED51C5CF08FC}"/>
              </a:ext>
            </a:extLst>
          </p:cNvPr>
          <p:cNvSpPr>
            <a:spLocks noGrp="1"/>
          </p:cNvSpPr>
          <p:nvPr>
            <p:ph idx="1"/>
          </p:nvPr>
        </p:nvSpPr>
        <p:spPr/>
        <p:txBody>
          <a:bodyPr/>
          <a:lstStyle/>
          <a:p>
            <a:r>
              <a:rPr lang="en-US" altLang="en-US"/>
              <a:t>Despite the challenge in linking cause to disease, smoking is unquestionably the largest risk-factor for many types of cancer.</a:t>
            </a:r>
          </a:p>
          <a:p>
            <a:pPr lvl="1"/>
            <a:r>
              <a:rPr lang="en-US" altLang="en-US"/>
              <a:t>Cause-effect criteria?</a:t>
            </a:r>
          </a:p>
          <a:p>
            <a:pPr lvl="2"/>
            <a:r>
              <a:rPr lang="en-US" altLang="en-US"/>
              <a:t>Cause precedes the disease.</a:t>
            </a:r>
          </a:p>
          <a:p>
            <a:pPr lvl="2"/>
            <a:r>
              <a:rPr lang="en-US" altLang="en-US"/>
              <a:t>Overlap or parallel trends</a:t>
            </a:r>
          </a:p>
          <a:p>
            <a:pPr lvl="2"/>
            <a:r>
              <a:rPr lang="en-US" altLang="en-US"/>
              <a:t>Dose-response effect </a:t>
            </a:r>
          </a:p>
          <a:p>
            <a:pPr lvl="2"/>
            <a:r>
              <a:rPr lang="en-US" altLang="en-US"/>
              <a:t>Statistical significance and &gt; 2-fold increase</a:t>
            </a:r>
          </a:p>
          <a:p>
            <a:pPr lvl="2"/>
            <a:r>
              <a:rPr lang="en-US" altLang="en-US"/>
              <a:t>Elimination of bias</a:t>
            </a:r>
          </a:p>
        </p:txBody>
      </p:sp>
    </p:spTree>
    <p:extLst>
      <p:ext uri="{BB962C8B-B14F-4D97-AF65-F5344CB8AC3E}">
        <p14:creationId xmlns:p14="http://schemas.microsoft.com/office/powerpoint/2010/main" val="1901292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4418</TotalTime>
  <Words>1456</Words>
  <Application>Microsoft Macintosh PowerPoint</Application>
  <PresentationFormat>On-screen Show (4:3)</PresentationFormat>
  <Paragraphs>196</Paragraphs>
  <Slides>44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Cancer Biology Biol 445</vt:lpstr>
      <vt:lpstr>Checking in….</vt:lpstr>
      <vt:lpstr>  Where were we? Carcinogens  </vt:lpstr>
      <vt:lpstr>PowerPoint Presentation</vt:lpstr>
      <vt:lpstr> What is the take home message of the slide? </vt:lpstr>
      <vt:lpstr>Ames tests/Animal testing fail to identify a class of cancer-associated agents…</vt:lpstr>
      <vt:lpstr>PowerPoint Presentation</vt:lpstr>
      <vt:lpstr>What if one thing has many chemicals?</vt:lpstr>
      <vt:lpstr>PowerPoint Presentation</vt:lpstr>
      <vt:lpstr>PowerPoint Presentation</vt:lpstr>
      <vt:lpstr>PowerPoint Presentation</vt:lpstr>
      <vt:lpstr>PowerPoint Presentation</vt:lpstr>
      <vt:lpstr>A  sobering, effective attack ad for smoking</vt:lpstr>
      <vt:lpstr>Recent discovery of new type of lung cancer</vt:lpstr>
      <vt:lpstr>Never-smoker lung cancer </vt:lpstr>
      <vt:lpstr>PowerPoint Presentation</vt:lpstr>
      <vt:lpstr>What about alcohol?</vt:lpstr>
      <vt:lpstr>PowerPoint Presentation</vt:lpstr>
      <vt:lpstr>Food-containing carcinogens</vt:lpstr>
      <vt:lpstr>PowerPoint Presentation</vt:lpstr>
      <vt:lpstr>PowerPoint Presentation</vt:lpstr>
      <vt:lpstr>Preservatives</vt:lpstr>
      <vt:lpstr>From WHO report http://ichef-1.bbci.co.uk/news/624/cpsprodpb/1197F/production/_86336027_cancerous_meat_624.png </vt:lpstr>
      <vt:lpstr>Red meat, fat</vt:lpstr>
      <vt:lpstr>Why?...</vt:lpstr>
      <vt:lpstr>PowerPoint Presentation</vt:lpstr>
      <vt:lpstr>Anticancer? food /chemicals…</vt:lpstr>
      <vt:lpstr>Antioxidants</vt:lpstr>
      <vt:lpstr>USDA rankings for antioxidant activity</vt:lpstr>
      <vt:lpstr>Be smart!  </vt:lpstr>
      <vt:lpstr>Revisiting mutagens we’ve studied (as carcinogens)</vt:lpstr>
      <vt:lpstr>Correlation</vt:lpstr>
      <vt:lpstr>PowerPoint Presentation</vt:lpstr>
      <vt:lpstr>Causation</vt:lpstr>
      <vt:lpstr>Chapter 6—radiation and cancer</vt:lpstr>
      <vt:lpstr>Energy content is inversely proportional to wavelength</vt:lpstr>
      <vt:lpstr>Sunlight—UV engergy</vt:lpstr>
      <vt:lpstr>UVB</vt:lpstr>
      <vt:lpstr>PowerPoint Presentation</vt:lpstr>
      <vt:lpstr>UVB</vt:lpstr>
      <vt:lpstr>PowerPoint Presentation</vt:lpstr>
      <vt:lpstr>PowerPoint Presentation</vt:lpstr>
      <vt:lpstr>Which gene(s) are important in skin cancer?</vt:lpstr>
      <vt:lpstr>PowerPoint Presentation</vt:lpstr>
    </vt:vector>
  </TitlesOfParts>
  <Company>CEANDSU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 Biol 445</dc:title>
  <dc:creator>Joe.Super</dc:creator>
  <cp:lastModifiedBy>Super, Heidi</cp:lastModifiedBy>
  <cp:revision>204</cp:revision>
  <cp:lastPrinted>2020-02-12T16:48:13Z</cp:lastPrinted>
  <dcterms:created xsi:type="dcterms:W3CDTF">2010-08-03T14:43:51Z</dcterms:created>
  <dcterms:modified xsi:type="dcterms:W3CDTF">2020-04-01T21:06:59Z</dcterms:modified>
</cp:coreProperties>
</file>